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Lst>
  <p:notesMasterIdLst>
    <p:notesMasterId r:id="rId6"/>
  </p:notesMasterIdLst>
  <p:handoutMasterIdLst>
    <p:handoutMasterId r:id="rId7"/>
  </p:handoutMasterIdLst>
  <p:sldIdLst>
    <p:sldId id="256" r:id="rId2"/>
    <p:sldId id="258" r:id="rId3"/>
    <p:sldId id="263" r:id="rId4"/>
    <p:sldId id="257" r:id="rId5"/>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FF9999"/>
    <a:srgbClr val="5FCBEF"/>
    <a:srgbClr val="2E83C3"/>
    <a:srgbClr val="9FE0F5"/>
    <a:srgbClr val="174261"/>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700" autoAdjust="0"/>
    <p:restoredTop sz="93149" autoAdjust="0"/>
  </p:normalViewPr>
  <p:slideViewPr>
    <p:cSldViewPr snapToGrid="0" showGuides="1">
      <p:cViewPr varScale="1">
        <p:scale>
          <a:sx n="98" d="100"/>
          <a:sy n="98" d="100"/>
        </p:scale>
        <p:origin x="1164" y="84"/>
      </p:cViewPr>
      <p:guideLst>
        <p:guide orient="horz" pos="2160"/>
        <p:guide pos="312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70" d="100"/>
          <a:sy n="70" d="100"/>
        </p:scale>
        <p:origin x="2238"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93EA0D32-4D63-C48A-D4C9-AF33E6522BE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B5ED28C-53EB-3542-192A-DD5E8E03D16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E57CF77-A3AA-4A68-B93F-02D4D85DA746}" type="datetimeFigureOut">
              <a:rPr kumimoji="1" lang="ja-JP" altLang="en-US" smtClean="0"/>
              <a:t>2023/9/19</a:t>
            </a:fld>
            <a:endParaRPr kumimoji="1" lang="ja-JP" altLang="en-US"/>
          </a:p>
        </p:txBody>
      </p:sp>
      <p:sp>
        <p:nvSpPr>
          <p:cNvPr id="4" name="フッター プレースホルダー 3">
            <a:extLst>
              <a:ext uri="{FF2B5EF4-FFF2-40B4-BE49-F238E27FC236}">
                <a16:creationId xmlns:a16="http://schemas.microsoft.com/office/drawing/2014/main" id="{EC3129E1-4C62-3FDB-3567-793F044FC87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46C9CCC-0480-5D8A-A2C9-0EAAB0C962A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B0874C-FCD4-41FE-8619-C9A5BBADE2ED}" type="slidenum">
              <a:rPr kumimoji="1" lang="ja-JP" altLang="en-US" smtClean="0"/>
              <a:t>‹#›</a:t>
            </a:fld>
            <a:endParaRPr kumimoji="1" lang="ja-JP" altLang="en-US"/>
          </a:p>
        </p:txBody>
      </p:sp>
    </p:spTree>
    <p:extLst>
      <p:ext uri="{BB962C8B-B14F-4D97-AF65-F5344CB8AC3E}">
        <p14:creationId xmlns:p14="http://schemas.microsoft.com/office/powerpoint/2010/main" val="34311582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A10F30-2A0A-433A-8FD4-808D7865A97B}" type="datetimeFigureOut">
              <a:rPr kumimoji="1" lang="ja-JP" altLang="en-US" smtClean="0"/>
              <a:t>2023/9/19</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C1EC9F-72E2-4CEA-85CE-5CCFDCA27EDC}" type="slidenum">
              <a:rPr kumimoji="1" lang="ja-JP" altLang="en-US" smtClean="0"/>
              <a:t>‹#›</a:t>
            </a:fld>
            <a:endParaRPr kumimoji="1" lang="ja-JP" altLang="en-US"/>
          </a:p>
        </p:txBody>
      </p:sp>
    </p:spTree>
    <p:extLst>
      <p:ext uri="{BB962C8B-B14F-4D97-AF65-F5344CB8AC3E}">
        <p14:creationId xmlns:p14="http://schemas.microsoft.com/office/powerpoint/2010/main" val="4393038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00150" y="1143000"/>
            <a:ext cx="4457700" cy="3086100"/>
          </a:xfrm>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56C1EC9F-72E2-4CEA-85CE-5CCFDCA27EDC}" type="slidenum">
              <a:rPr kumimoji="1" lang="ja-JP" altLang="en-US" smtClean="0"/>
              <a:t>1</a:t>
            </a:fld>
            <a:endParaRPr kumimoji="1" lang="ja-JP" altLang="en-US"/>
          </a:p>
        </p:txBody>
      </p:sp>
    </p:spTree>
    <p:extLst>
      <p:ext uri="{BB962C8B-B14F-4D97-AF65-F5344CB8AC3E}">
        <p14:creationId xmlns:p14="http://schemas.microsoft.com/office/powerpoint/2010/main" val="37422754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6C1EC9F-72E2-4CEA-85CE-5CCFDCA27EDC}" type="slidenum">
              <a:rPr kumimoji="1" lang="ja-JP" altLang="en-US" smtClean="0"/>
              <a:t>2</a:t>
            </a:fld>
            <a:endParaRPr kumimoji="1" lang="ja-JP" altLang="en-US"/>
          </a:p>
        </p:txBody>
      </p:sp>
    </p:spTree>
    <p:extLst>
      <p:ext uri="{BB962C8B-B14F-4D97-AF65-F5344CB8AC3E}">
        <p14:creationId xmlns:p14="http://schemas.microsoft.com/office/powerpoint/2010/main" val="938990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6C1EC9F-72E2-4CEA-85CE-5CCFDCA27EDC}" type="slidenum">
              <a:rPr kumimoji="1" lang="ja-JP" altLang="en-US" smtClean="0"/>
              <a:t>3</a:t>
            </a:fld>
            <a:endParaRPr kumimoji="1" lang="ja-JP" altLang="en-US"/>
          </a:p>
        </p:txBody>
      </p:sp>
    </p:spTree>
    <p:extLst>
      <p:ext uri="{BB962C8B-B14F-4D97-AF65-F5344CB8AC3E}">
        <p14:creationId xmlns:p14="http://schemas.microsoft.com/office/powerpoint/2010/main" val="37893836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9171" y="-8468"/>
            <a:ext cx="9935592"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224812" y="2404534"/>
            <a:ext cx="631227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224812" y="4050835"/>
            <a:ext cx="631227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28960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90"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400" y="4470400"/>
            <a:ext cx="6876690"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719250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839459" y="609600"/>
            <a:ext cx="6578197"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92830" y="3632200"/>
            <a:ext cx="58714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470400"/>
            <a:ext cx="6876691"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
        <p:nvSpPr>
          <p:cNvPr id="24" name="TextBox 23"/>
          <p:cNvSpPr txBox="1"/>
          <p:nvPr/>
        </p:nvSpPr>
        <p:spPr>
          <a:xfrm>
            <a:off x="522937" y="790378"/>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310008" y="2886556"/>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806738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60399" y="1931988"/>
            <a:ext cx="6876691"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3846320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839459" y="609600"/>
            <a:ext cx="6578197"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60397" y="4013200"/>
            <a:ext cx="6876692"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
        <p:nvSpPr>
          <p:cNvPr id="24" name="TextBox 23"/>
          <p:cNvSpPr txBox="1"/>
          <p:nvPr/>
        </p:nvSpPr>
        <p:spPr>
          <a:xfrm>
            <a:off x="522937" y="790378"/>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310008" y="2886556"/>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20637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67169" y="609600"/>
            <a:ext cx="6869920"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60397" y="4013200"/>
            <a:ext cx="6876692"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9090724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264011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75421" y="609601"/>
            <a:ext cx="1060380"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60399" y="609601"/>
            <a:ext cx="5627945"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042167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356114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60399" y="2700869"/>
            <a:ext cx="6876691"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4527448"/>
            <a:ext cx="6876691"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369442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90"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60401" y="2160589"/>
            <a:ext cx="3345451"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191637" y="2160590"/>
            <a:ext cx="3345453"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676607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89"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2160983"/>
            <a:ext cx="334822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60399" y="2737247"/>
            <a:ext cx="3348228"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188860" y="2160983"/>
            <a:ext cx="334822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188860" y="2737247"/>
            <a:ext cx="3348228"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8051241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60399" y="609600"/>
            <a:ext cx="6876690"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704579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605885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60399" y="1498604"/>
            <a:ext cx="3022697"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868882" y="514926"/>
            <a:ext cx="366820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60399" y="2777069"/>
            <a:ext cx="3022697"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141313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60399" y="4800600"/>
            <a:ext cx="6876690"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60399" y="609600"/>
            <a:ext cx="6876690"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60399" y="5367338"/>
            <a:ext cx="6876690"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712402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9172" y="-8468"/>
            <a:ext cx="9935593"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60400" y="609600"/>
            <a:ext cx="6876689"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2160590"/>
            <a:ext cx="6876690"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855696" y="6041364"/>
            <a:ext cx="741143"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3"/>
          </p:nvPr>
        </p:nvSpPr>
        <p:spPr>
          <a:xfrm>
            <a:off x="660399" y="6041364"/>
            <a:ext cx="5008221"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81732" y="6041364"/>
            <a:ext cx="555358" cy="365125"/>
          </a:xfrm>
          <a:prstGeom prst="rect">
            <a:avLst/>
          </a:prstGeom>
        </p:spPr>
        <p:txBody>
          <a:bodyPr vert="horz" lIns="91440" tIns="45720" rIns="91440" bIns="45720" rtlCol="0" anchor="ctr"/>
          <a:lstStyle>
            <a:lvl1pPr algn="r">
              <a:defRPr sz="900">
                <a:solidFill>
                  <a:schemeClr val="accent1"/>
                </a:solidFill>
              </a:defRPr>
            </a:lvl1p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34474444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Lst>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CDA15F-6517-002D-2AC5-6A2FEC5E05F6}"/>
              </a:ext>
            </a:extLst>
          </p:cNvPr>
          <p:cNvSpPr>
            <a:spLocks noGrp="1"/>
          </p:cNvSpPr>
          <p:nvPr>
            <p:ph type="ctrTitle"/>
          </p:nvPr>
        </p:nvSpPr>
        <p:spPr/>
        <p:txBody>
          <a:bodyPr>
            <a:normAutofit fontScale="90000"/>
          </a:bodyPr>
          <a:lstStyle/>
          <a:p>
            <a:r>
              <a:rPr lang="en-US" altLang="ja-JP" dirty="0"/>
              <a:t>2024</a:t>
            </a:r>
            <a:r>
              <a:rPr lang="ja-JP" altLang="en-US" dirty="0"/>
              <a:t>年春</a:t>
            </a:r>
            <a:br>
              <a:rPr lang="en-US" altLang="ja-JP" dirty="0"/>
            </a:br>
            <a:r>
              <a:rPr lang="ja-JP" altLang="en-US" dirty="0"/>
              <a:t>新メニューのご提案</a:t>
            </a:r>
            <a:endParaRPr kumimoji="1" lang="ja-JP" altLang="en-US" dirty="0"/>
          </a:p>
        </p:txBody>
      </p:sp>
      <p:sp>
        <p:nvSpPr>
          <p:cNvPr id="3" name="字幕 2">
            <a:extLst>
              <a:ext uri="{FF2B5EF4-FFF2-40B4-BE49-F238E27FC236}">
                <a16:creationId xmlns:a16="http://schemas.microsoft.com/office/drawing/2014/main" id="{AEACAD34-AC3A-CEAB-0FE0-4D10348F6A9E}"/>
              </a:ext>
            </a:extLst>
          </p:cNvPr>
          <p:cNvSpPr>
            <a:spLocks noGrp="1"/>
          </p:cNvSpPr>
          <p:nvPr>
            <p:ph type="subTitle" idx="1"/>
          </p:nvPr>
        </p:nvSpPr>
        <p:spPr/>
        <p:txBody>
          <a:bodyPr/>
          <a:lstStyle/>
          <a:p>
            <a:r>
              <a:rPr lang="ja-JP" altLang="en-US" dirty="0"/>
              <a:t>株式会社クラウド・ダイニングサービス</a:t>
            </a:r>
            <a:endParaRPr kumimoji="1" lang="ja-JP" altLang="en-US" dirty="0"/>
          </a:p>
        </p:txBody>
      </p:sp>
    </p:spTree>
    <p:extLst>
      <p:ext uri="{BB962C8B-B14F-4D97-AF65-F5344CB8AC3E}">
        <p14:creationId xmlns:p14="http://schemas.microsoft.com/office/powerpoint/2010/main" val="147568172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25FE45-C87A-90EB-174A-7877F3CEDAF6}"/>
              </a:ext>
            </a:extLst>
          </p:cNvPr>
          <p:cNvSpPr>
            <a:spLocks noGrp="1"/>
          </p:cNvSpPr>
          <p:nvPr>
            <p:ph type="title"/>
          </p:nvPr>
        </p:nvSpPr>
        <p:spPr/>
        <p:txBody>
          <a:bodyPr/>
          <a:lstStyle/>
          <a:p>
            <a:pPr algn="just"/>
            <a:r>
              <a:rPr kumimoji="1" lang="ja-JP" altLang="en-US" dirty="0"/>
              <a:t>当社の強み</a:t>
            </a:r>
          </a:p>
        </p:txBody>
      </p:sp>
      <p:sp>
        <p:nvSpPr>
          <p:cNvPr id="3" name="コンテンツ プレースホルダー 2">
            <a:extLst>
              <a:ext uri="{FF2B5EF4-FFF2-40B4-BE49-F238E27FC236}">
                <a16:creationId xmlns:a16="http://schemas.microsoft.com/office/drawing/2014/main" id="{9E981B97-4D8F-4DA1-D149-0890F7D45F94}"/>
              </a:ext>
            </a:extLst>
          </p:cNvPr>
          <p:cNvSpPr>
            <a:spLocks noGrp="1"/>
          </p:cNvSpPr>
          <p:nvPr>
            <p:ph idx="1"/>
          </p:nvPr>
        </p:nvSpPr>
        <p:spPr/>
        <p:txBody>
          <a:bodyPr/>
          <a:lstStyle/>
          <a:p>
            <a:pPr algn="just"/>
            <a:r>
              <a:rPr kumimoji="1" lang="ja-JP" altLang="en-US" dirty="0"/>
              <a:t>いつでもどこでも「美味しい」食事を楽しんでいただきたい</a:t>
            </a:r>
            <a:br>
              <a:rPr lang="en-US" altLang="ja-JP" dirty="0"/>
            </a:br>
            <a:r>
              <a:rPr lang="ja-JP" altLang="en-US" dirty="0"/>
              <a:t>そんな想いを胸に、当社は</a:t>
            </a:r>
            <a:r>
              <a:rPr lang="en-US" altLang="ja-JP" dirty="0"/>
              <a:t>1999</a:t>
            </a:r>
            <a:r>
              <a:rPr lang="ja-JP" altLang="en-US" dirty="0"/>
              <a:t>年の設立から機内食の開発・調理サービスを提供し続けてまいりました。</a:t>
            </a:r>
            <a:endParaRPr lang="en-US" altLang="ja-JP" dirty="0"/>
          </a:p>
          <a:p>
            <a:pPr algn="just"/>
            <a:r>
              <a:rPr lang="ja-JP" altLang="en-US" dirty="0"/>
              <a:t>創業から</a:t>
            </a:r>
            <a:r>
              <a:rPr lang="en-US" altLang="ja-JP" dirty="0"/>
              <a:t>20</a:t>
            </a:r>
            <a:r>
              <a:rPr lang="ja-JP" altLang="en-US" dirty="0"/>
              <a:t>周年を迎えた</a:t>
            </a:r>
            <a:r>
              <a:rPr lang="en-US" altLang="ja-JP" dirty="0"/>
              <a:t>2019</a:t>
            </a:r>
            <a:r>
              <a:rPr lang="ja-JP" altLang="en-US" dirty="0"/>
              <a:t>年には、機内食サービスで培ってきた経験を活かし、老人ホームや病院、幼稚園・保育園に向けてさらなるサービスを展開。あらゆる世代の方に「美味しい」を届けてまいります。</a:t>
            </a:r>
            <a:endParaRPr lang="en-US" altLang="ja-JP" dirty="0"/>
          </a:p>
          <a:p>
            <a:pPr algn="just"/>
            <a:r>
              <a:rPr lang="ja-JP" altLang="en-US" dirty="0"/>
              <a:t>アレルギー対応食、ヴィーガン食、ハラルフードなどさまざまな条件に対応可能。</a:t>
            </a:r>
            <a:endParaRPr lang="en-US" altLang="ja-JP" dirty="0"/>
          </a:p>
          <a:p>
            <a:pPr algn="just"/>
            <a:r>
              <a:rPr lang="ja-JP" altLang="en-US" dirty="0"/>
              <a:t>冷めても美味しい！　機内食を長年提供し続けてきたからこそできる、独自製法によって可能となった時間が経っても味が落ちにくい食事を提供します。</a:t>
            </a:r>
            <a:endParaRPr kumimoji="1" lang="en-US" altLang="ja-JP" dirty="0"/>
          </a:p>
        </p:txBody>
      </p:sp>
    </p:spTree>
    <p:extLst>
      <p:ext uri="{BB962C8B-B14F-4D97-AF65-F5344CB8AC3E}">
        <p14:creationId xmlns:p14="http://schemas.microsoft.com/office/powerpoint/2010/main" val="3448242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B99C2BD-9029-EBC6-5E86-7FB6F8A83067}"/>
              </a:ext>
            </a:extLst>
          </p:cNvPr>
          <p:cNvSpPr>
            <a:spLocks noGrp="1"/>
          </p:cNvSpPr>
          <p:nvPr>
            <p:ph idx="1"/>
          </p:nvPr>
        </p:nvSpPr>
        <p:spPr>
          <a:xfrm>
            <a:off x="4019269" y="1670538"/>
            <a:ext cx="4586850" cy="4929929"/>
          </a:xfrm>
        </p:spPr>
        <p:txBody>
          <a:bodyPr>
            <a:normAutofit fontScale="77500" lnSpcReduction="20000"/>
          </a:bodyPr>
          <a:lstStyle/>
          <a:p>
            <a:pPr>
              <a:tabLst>
                <a:tab pos="1435100" algn="l"/>
              </a:tabLst>
            </a:pPr>
            <a:r>
              <a:rPr lang="ja-JP" altLang="en-US" sz="2100" dirty="0"/>
              <a:t>前菜</a:t>
            </a:r>
            <a:r>
              <a:rPr lang="en-US" altLang="ja-JP" sz="2100" dirty="0"/>
              <a:t>	</a:t>
            </a:r>
          </a:p>
          <a:p>
            <a:pPr lvl="1">
              <a:buFont typeface="Wingdings" panose="05000000000000000000" pitchFamily="2" charset="2"/>
              <a:buChar char="ü"/>
            </a:pPr>
            <a:r>
              <a:rPr lang="ja-JP" altLang="en-US" sz="2156" dirty="0"/>
              <a:t>イングリッシュガーデン風サラダ</a:t>
            </a:r>
            <a:endParaRPr lang="en-US" altLang="ja-JP" sz="2156" b="1" dirty="0"/>
          </a:p>
          <a:p>
            <a:pPr lvl="1">
              <a:buFont typeface="Wingdings" panose="05000000000000000000" pitchFamily="2" charset="2"/>
              <a:buChar char="ü"/>
            </a:pPr>
            <a:r>
              <a:rPr lang="ja-JP" altLang="en-US" sz="2156" dirty="0"/>
              <a:t>イングリッシュソーセージ</a:t>
            </a:r>
            <a:endParaRPr lang="en-US" altLang="ja-JP" sz="2156" dirty="0"/>
          </a:p>
          <a:p>
            <a:r>
              <a:rPr lang="ja-JP" altLang="en-US" sz="2100" dirty="0"/>
              <a:t>スープ</a:t>
            </a:r>
            <a:endParaRPr lang="en-US" altLang="ja-JP" sz="2100" dirty="0"/>
          </a:p>
          <a:p>
            <a:pPr lvl="1">
              <a:buFont typeface="Wingdings" panose="05000000000000000000" pitchFamily="2" charset="2"/>
              <a:buChar char="ü"/>
            </a:pPr>
            <a:r>
              <a:rPr lang="ja-JP" altLang="en-US" sz="2156" dirty="0"/>
              <a:t>リーク（西洋ネギ）のポタージュ</a:t>
            </a:r>
            <a:endParaRPr lang="en-US" altLang="ja-JP" sz="2156" dirty="0"/>
          </a:p>
          <a:p>
            <a:pPr>
              <a:tabLst>
                <a:tab pos="1435100" algn="l"/>
              </a:tabLst>
            </a:pPr>
            <a:r>
              <a:rPr lang="ja-JP" altLang="en-US" sz="2100" dirty="0"/>
              <a:t>メイン</a:t>
            </a:r>
            <a:r>
              <a:rPr lang="en-US" altLang="ja-JP" sz="2100" dirty="0"/>
              <a:t>	</a:t>
            </a:r>
          </a:p>
          <a:p>
            <a:pPr lvl="1">
              <a:buFont typeface="Wingdings" panose="05000000000000000000" pitchFamily="2" charset="2"/>
              <a:buChar char="ü"/>
            </a:pPr>
            <a:r>
              <a:rPr lang="ja-JP" altLang="en-US" sz="1956" dirty="0"/>
              <a:t>フィッシュ＆チップス</a:t>
            </a:r>
            <a:endParaRPr lang="en-US" altLang="ja-JP" sz="1956" dirty="0"/>
          </a:p>
          <a:p>
            <a:pPr lvl="1">
              <a:buFont typeface="Wingdings" panose="05000000000000000000" pitchFamily="2" charset="2"/>
              <a:buChar char="ü"/>
            </a:pPr>
            <a:r>
              <a:rPr lang="ja-JP" altLang="en-US" sz="1956" dirty="0"/>
              <a:t>シェパードパイ</a:t>
            </a:r>
            <a:endParaRPr lang="en-US" altLang="ja-JP" sz="1956" dirty="0"/>
          </a:p>
          <a:p>
            <a:pPr lvl="1">
              <a:buFont typeface="Wingdings" panose="05000000000000000000" pitchFamily="2" charset="2"/>
              <a:buChar char="ü"/>
            </a:pPr>
            <a:r>
              <a:rPr lang="ja-JP" altLang="en-US" sz="2156" dirty="0"/>
              <a:t>ジャケットポテト</a:t>
            </a:r>
            <a:endParaRPr lang="en-US" altLang="ja-JP" sz="2156" dirty="0"/>
          </a:p>
          <a:p>
            <a:pPr>
              <a:tabLst>
                <a:tab pos="1435100" algn="l"/>
              </a:tabLst>
            </a:pPr>
            <a:r>
              <a:rPr lang="ja-JP" altLang="en-US" sz="2100" dirty="0"/>
              <a:t>デザート</a:t>
            </a:r>
            <a:r>
              <a:rPr lang="en-US" altLang="ja-JP" sz="2100" dirty="0"/>
              <a:t>	</a:t>
            </a:r>
          </a:p>
          <a:p>
            <a:pPr lvl="1">
              <a:buFont typeface="Wingdings" panose="05000000000000000000" pitchFamily="2" charset="2"/>
              <a:buChar char="ü"/>
            </a:pPr>
            <a:r>
              <a:rPr lang="ja-JP" altLang="en-US" sz="2156" dirty="0"/>
              <a:t>ルバーブのコンポート</a:t>
            </a:r>
            <a:endParaRPr lang="en-US" altLang="ja-JP" sz="2156" dirty="0"/>
          </a:p>
          <a:p>
            <a:pPr lvl="1">
              <a:buFont typeface="Wingdings" panose="05000000000000000000" pitchFamily="2" charset="2"/>
              <a:buChar char="ü"/>
            </a:pPr>
            <a:r>
              <a:rPr lang="ja-JP" altLang="en-US" sz="2156" dirty="0"/>
              <a:t>イートンメス</a:t>
            </a:r>
            <a:endParaRPr kumimoji="1" lang="en-US" altLang="ja-JP" dirty="0"/>
          </a:p>
          <a:p>
            <a:pPr marL="0" indent="0">
              <a:lnSpc>
                <a:spcPts val="1700"/>
              </a:lnSpc>
              <a:buNone/>
            </a:pPr>
            <a:r>
              <a:rPr kumimoji="1" lang="en-US" altLang="ja-JP" sz="1600" dirty="0"/>
              <a:t>※</a:t>
            </a:r>
            <a:r>
              <a:rPr kumimoji="1" lang="ja-JP" altLang="en-US" sz="1600" dirty="0"/>
              <a:t>「前菜」「メイン</a:t>
            </a:r>
            <a:r>
              <a:rPr lang="ja-JP" altLang="en-US" sz="1600" dirty="0"/>
              <a:t>」「デザート」のように複数メニューがあるものは、それぞれ機内提供時にお客様にご選択いただきます。メイン</a:t>
            </a:r>
            <a:r>
              <a:rPr lang="en-US" altLang="ja-JP" sz="1600" dirty="0"/>
              <a:t>2</a:t>
            </a:r>
            <a:r>
              <a:rPr lang="ja-JP" altLang="en-US" sz="1600" dirty="0"/>
              <a:t>の肉料理に関しては、オプションとしてハラルミートへの対応も承ります。</a:t>
            </a:r>
            <a:endParaRPr kumimoji="1" lang="en-US" altLang="ja-JP" sz="1600" dirty="0"/>
          </a:p>
        </p:txBody>
      </p:sp>
      <p:sp>
        <p:nvSpPr>
          <p:cNvPr id="2" name="タイトル 1">
            <a:extLst>
              <a:ext uri="{FF2B5EF4-FFF2-40B4-BE49-F238E27FC236}">
                <a16:creationId xmlns:a16="http://schemas.microsoft.com/office/drawing/2014/main" id="{63777FC2-9F3E-8BE4-1D12-CFB8820875AE}"/>
              </a:ext>
            </a:extLst>
          </p:cNvPr>
          <p:cNvSpPr>
            <a:spLocks noGrp="1"/>
          </p:cNvSpPr>
          <p:nvPr>
            <p:ph type="title"/>
          </p:nvPr>
        </p:nvSpPr>
        <p:spPr>
          <a:xfrm>
            <a:off x="550334" y="2057400"/>
            <a:ext cx="3131804" cy="841906"/>
          </a:xfrm>
        </p:spPr>
        <p:txBody>
          <a:bodyPr>
            <a:normAutofit fontScale="90000"/>
          </a:bodyPr>
          <a:lstStyle/>
          <a:p>
            <a:br>
              <a:rPr kumimoji="1" lang="en-US" altLang="ja-JP" dirty="0"/>
            </a:br>
            <a:br>
              <a:rPr lang="en-US" altLang="ja-JP" dirty="0">
                <a:solidFill>
                  <a:schemeClr val="tx1"/>
                </a:solidFill>
              </a:rPr>
            </a:br>
            <a:r>
              <a:rPr kumimoji="1" lang="en-US" altLang="ja-JP" dirty="0"/>
              <a:t>2024</a:t>
            </a:r>
            <a:r>
              <a:rPr kumimoji="1" lang="ja-JP" altLang="en-US" dirty="0"/>
              <a:t>年新メニューご提案例</a:t>
            </a:r>
            <a:br>
              <a:rPr kumimoji="1" lang="en-US" altLang="ja-JP" dirty="0"/>
            </a:br>
            <a:r>
              <a:rPr lang="ja-JP" altLang="en-US" dirty="0">
                <a:solidFill>
                  <a:schemeClr val="tx1"/>
                </a:solidFill>
              </a:rPr>
              <a:t>ガストロパブ風メニュー</a:t>
            </a:r>
            <a:endParaRPr kumimoji="1" lang="ja-JP" altLang="en-US" dirty="0">
              <a:solidFill>
                <a:schemeClr val="tx1"/>
              </a:solidFill>
            </a:endParaRPr>
          </a:p>
        </p:txBody>
      </p:sp>
      <p:pic>
        <p:nvPicPr>
          <p:cNvPr id="6" name="図 5">
            <a:extLst>
              <a:ext uri="{FF2B5EF4-FFF2-40B4-BE49-F238E27FC236}">
                <a16:creationId xmlns:a16="http://schemas.microsoft.com/office/drawing/2014/main" id="{D40B538D-BE28-ECF6-2364-ADBF3A4E03F1}"/>
              </a:ext>
            </a:extLst>
          </p:cNvPr>
          <p:cNvPicPr>
            <a:picLocks noChangeAspect="1"/>
          </p:cNvPicPr>
          <p:nvPr/>
        </p:nvPicPr>
        <p:blipFill>
          <a:blip r:embed="rId3"/>
          <a:stretch>
            <a:fillRect/>
          </a:stretch>
        </p:blipFill>
        <p:spPr>
          <a:xfrm>
            <a:off x="132417" y="2978192"/>
            <a:ext cx="3594372" cy="2399034"/>
          </a:xfrm>
          <a:prstGeom prst="rect">
            <a:avLst/>
          </a:prstGeom>
        </p:spPr>
      </p:pic>
      <p:sp>
        <p:nvSpPr>
          <p:cNvPr id="7" name="テキスト ボックス 6">
            <a:extLst>
              <a:ext uri="{FF2B5EF4-FFF2-40B4-BE49-F238E27FC236}">
                <a16:creationId xmlns:a16="http://schemas.microsoft.com/office/drawing/2014/main" id="{D4319DF4-36E3-94BC-042A-499362B1C6DE}"/>
              </a:ext>
            </a:extLst>
          </p:cNvPr>
          <p:cNvSpPr txBox="1"/>
          <p:nvPr/>
        </p:nvSpPr>
        <p:spPr>
          <a:xfrm>
            <a:off x="298938" y="419958"/>
            <a:ext cx="8976947" cy="1077218"/>
          </a:xfrm>
          <a:prstGeom prst="rect">
            <a:avLst/>
          </a:prstGeom>
          <a:noFill/>
        </p:spPr>
        <p:txBody>
          <a:bodyPr wrap="square" rtlCol="0">
            <a:spAutoFit/>
          </a:bodyPr>
          <a:lstStyle/>
          <a:p>
            <a:r>
              <a:rPr kumimoji="1" lang="en-US" altLang="ja-JP" sz="3200" dirty="0">
                <a:solidFill>
                  <a:srgbClr val="5FCBEF"/>
                </a:solidFill>
              </a:rPr>
              <a:t>CD</a:t>
            </a:r>
            <a:r>
              <a:rPr kumimoji="1" lang="ja-JP" altLang="en-US" sz="3200" dirty="0">
                <a:solidFill>
                  <a:srgbClr val="5FCBEF"/>
                </a:solidFill>
              </a:rPr>
              <a:t>サービスでは多様化に対応</a:t>
            </a:r>
            <a:r>
              <a:rPr lang="ja-JP" altLang="en-US" sz="3200" dirty="0">
                <a:solidFill>
                  <a:srgbClr val="5FCBEF"/>
                </a:solidFill>
              </a:rPr>
              <a:t>した</a:t>
            </a:r>
            <a:endParaRPr lang="en-US" altLang="ja-JP" sz="3200" dirty="0">
              <a:solidFill>
                <a:srgbClr val="5FCBEF"/>
              </a:solidFill>
            </a:endParaRPr>
          </a:p>
          <a:p>
            <a:r>
              <a:rPr lang="ja-JP" altLang="en-US" sz="3200" dirty="0">
                <a:solidFill>
                  <a:srgbClr val="5FCBEF"/>
                </a:solidFill>
              </a:rPr>
              <a:t>美味しい機内食を提供します</a:t>
            </a:r>
            <a:endParaRPr kumimoji="1" lang="ja-JP" altLang="en-US" sz="3200" dirty="0">
              <a:solidFill>
                <a:srgbClr val="5FCBEF"/>
              </a:solidFill>
            </a:endParaRPr>
          </a:p>
        </p:txBody>
      </p:sp>
    </p:spTree>
    <p:extLst>
      <p:ext uri="{BB962C8B-B14F-4D97-AF65-F5344CB8AC3E}">
        <p14:creationId xmlns:p14="http://schemas.microsoft.com/office/powerpoint/2010/main" val="202776816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nodeType="clickEffect">
                                  <p:stCondLst>
                                    <p:cond delay="0"/>
                                  </p:stCondLst>
                                  <p:childTnLst>
                                    <p:animClr clrSpc="rgb" dir="cw">
                                      <p:cBhvr override="childStyle">
                                        <p:cTn id="6" dur="250" autoRev="1" fill="remove"/>
                                        <p:tgtEl>
                                          <p:spTgt spid="6"/>
                                        </p:tgtEl>
                                        <p:attrNameLst>
                                          <p:attrName>style.color</p:attrName>
                                        </p:attrNameLst>
                                      </p:cBhvr>
                                      <p:to>
                                        <a:schemeClr val="bg1"/>
                                      </p:to>
                                    </p:animClr>
                                    <p:animClr clrSpc="rgb" dir="cw">
                                      <p:cBhvr>
                                        <p:cTn id="7" dur="250" autoRev="1" fill="remove"/>
                                        <p:tgtEl>
                                          <p:spTgt spid="6"/>
                                        </p:tgtEl>
                                        <p:attrNameLst>
                                          <p:attrName>fillcolor</p:attrName>
                                        </p:attrNameLst>
                                      </p:cBhvr>
                                      <p:to>
                                        <a:schemeClr val="bg1"/>
                                      </p:to>
                                    </p:animClr>
                                    <p:set>
                                      <p:cBhvr>
                                        <p:cTn id="8" dur="250" autoRev="1" fill="remove"/>
                                        <p:tgtEl>
                                          <p:spTgt spid="6"/>
                                        </p:tgtEl>
                                        <p:attrNameLst>
                                          <p:attrName>fill.type</p:attrName>
                                        </p:attrNameLst>
                                      </p:cBhvr>
                                      <p:to>
                                        <p:strVal val="solid"/>
                                      </p:to>
                                    </p:set>
                                    <p:set>
                                      <p:cBhvr>
                                        <p:cTn id="9" dur="250" autoRev="1" fill="remove"/>
                                        <p:tgtEl>
                                          <p:spTgt spid="6"/>
                                        </p:tgtEl>
                                        <p:attrNameLst>
                                          <p:attrName>fill.on</p:attrName>
                                        </p:attrNameLst>
                                      </p:cBhvr>
                                      <p:to>
                                        <p:strVal val="true"/>
                                      </p:to>
                                    </p:set>
                                  </p:childTnLst>
                                </p:cTn>
                              </p:par>
                              <p:par>
                                <p:cTn id="10" presetID="27" presetClass="emph" presetSubtype="0" fill="remove" grpId="0" nodeType="withEffect">
                                  <p:stCondLst>
                                    <p:cond delay="0"/>
                                  </p:stCondLst>
                                  <p:childTnLst>
                                    <p:animClr clrSpc="rgb" dir="cw">
                                      <p:cBhvr override="childStyle">
                                        <p:cTn id="11" dur="250" autoRev="1" fill="remove"/>
                                        <p:tgtEl>
                                          <p:spTgt spid="2"/>
                                        </p:tgtEl>
                                        <p:attrNameLst>
                                          <p:attrName>style.color</p:attrName>
                                        </p:attrNameLst>
                                      </p:cBhvr>
                                      <p:to>
                                        <a:schemeClr val="bg1"/>
                                      </p:to>
                                    </p:animClr>
                                    <p:animClr clrSpc="rgb" dir="cw">
                                      <p:cBhvr>
                                        <p:cTn id="12" dur="250" autoRev="1" fill="remove"/>
                                        <p:tgtEl>
                                          <p:spTgt spid="2"/>
                                        </p:tgtEl>
                                        <p:attrNameLst>
                                          <p:attrName>fillcolor</p:attrName>
                                        </p:attrNameLst>
                                      </p:cBhvr>
                                      <p:to>
                                        <a:schemeClr val="bg1"/>
                                      </p:to>
                                    </p:animClr>
                                    <p:set>
                                      <p:cBhvr>
                                        <p:cTn id="13" dur="250" autoRev="1" fill="remove"/>
                                        <p:tgtEl>
                                          <p:spTgt spid="2"/>
                                        </p:tgtEl>
                                        <p:attrNameLst>
                                          <p:attrName>fill.type</p:attrName>
                                        </p:attrNameLst>
                                      </p:cBhvr>
                                      <p:to>
                                        <p:strVal val="solid"/>
                                      </p:to>
                                    </p:set>
                                    <p:set>
                                      <p:cBhvr>
                                        <p:cTn id="14" dur="250" autoRev="1" fill="remove"/>
                                        <p:tgtEl>
                                          <p:spTgt spid="2"/>
                                        </p:tgtEl>
                                        <p:attrNameLst>
                                          <p:attrName>fill.on</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additive="base">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additive="base">
                                        <p:cTn id="3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 calcmode="lin" valueType="num">
                                      <p:cBhvr additive="base">
                                        <p:cTn id="4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 calcmode="lin" valueType="num">
                                      <p:cBhvr additive="base">
                                        <p:cTn id="5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
                                            <p:txEl>
                                              <p:pRg st="10" end="10"/>
                                            </p:txEl>
                                          </p:spTgt>
                                        </p:tgtEl>
                                        <p:attrNameLst>
                                          <p:attrName>style.visibility</p:attrName>
                                        </p:attrNameLst>
                                      </p:cBhvr>
                                      <p:to>
                                        <p:strVal val="visible"/>
                                      </p:to>
                                    </p:set>
                                    <p:anim calcmode="lin" valueType="num">
                                      <p:cBhvr additive="base">
                                        <p:cTn id="6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
                                            <p:txEl>
                                              <p:pRg st="11" end="11"/>
                                            </p:txEl>
                                          </p:spTgt>
                                        </p:tgtEl>
                                        <p:attrNameLst>
                                          <p:attrName>style.visibility</p:attrName>
                                        </p:attrNameLst>
                                      </p:cBhvr>
                                      <p:to>
                                        <p:strVal val="visible"/>
                                      </p:to>
                                    </p:set>
                                    <p:anim calcmode="lin" valueType="num">
                                      <p:cBhvr additive="base">
                                        <p:cTn id="6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3">
                                            <p:txEl>
                                              <p:pRg st="12" end="12"/>
                                            </p:txEl>
                                          </p:spTgt>
                                        </p:tgtEl>
                                        <p:attrNameLst>
                                          <p:attrName>style.visibility</p:attrName>
                                        </p:attrNameLst>
                                      </p:cBhvr>
                                      <p:to>
                                        <p:strVal val="visible"/>
                                      </p:to>
                                    </p:set>
                                    <p:anim calcmode="lin" valueType="num">
                                      <p:cBhvr additive="base">
                                        <p:cTn id="75"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AF045A1-9CB1-8B0C-3496-4ED936D94CEC}"/>
              </a:ext>
            </a:extLst>
          </p:cNvPr>
          <p:cNvSpPr>
            <a:spLocks noGrp="1"/>
          </p:cNvSpPr>
          <p:nvPr>
            <p:ph type="title"/>
          </p:nvPr>
        </p:nvSpPr>
        <p:spPr/>
        <p:txBody>
          <a:bodyPr>
            <a:normAutofit/>
          </a:bodyPr>
          <a:lstStyle/>
          <a:p>
            <a:r>
              <a:rPr lang="ja-JP" altLang="en-US" sz="3250" dirty="0">
                <a:solidFill>
                  <a:schemeClr val="tx2"/>
                </a:solidFill>
              </a:rPr>
              <a:t>会社概要</a:t>
            </a:r>
          </a:p>
        </p:txBody>
      </p:sp>
      <p:sp>
        <p:nvSpPr>
          <p:cNvPr id="3" name="コンテンツ プレースホルダー 2">
            <a:extLst>
              <a:ext uri="{FF2B5EF4-FFF2-40B4-BE49-F238E27FC236}">
                <a16:creationId xmlns:a16="http://schemas.microsoft.com/office/drawing/2014/main" id="{3C19C812-85EC-9C1D-28B3-00A662EC92D7}"/>
              </a:ext>
            </a:extLst>
          </p:cNvPr>
          <p:cNvSpPr>
            <a:spLocks noGrp="1"/>
          </p:cNvSpPr>
          <p:nvPr>
            <p:ph idx="1"/>
          </p:nvPr>
        </p:nvSpPr>
        <p:spPr/>
        <p:txBody>
          <a:bodyPr numCol="2" spcCol="360000">
            <a:normAutofit lnSpcReduction="10000"/>
          </a:bodyPr>
          <a:lstStyle/>
          <a:p>
            <a:pPr>
              <a:tabLst>
                <a:tab pos="1795463" algn="l"/>
              </a:tabLst>
            </a:pPr>
            <a:r>
              <a:rPr lang="ja-JP" altLang="en-US" dirty="0">
                <a:solidFill>
                  <a:schemeClr val="tx1"/>
                </a:solidFill>
              </a:rPr>
              <a:t>商号</a:t>
            </a:r>
            <a:br>
              <a:rPr lang="en-US" altLang="ja-JP" dirty="0">
                <a:solidFill>
                  <a:schemeClr val="tx1"/>
                </a:solidFill>
              </a:rPr>
            </a:br>
            <a:r>
              <a:rPr lang="ja-JP" altLang="en-US" dirty="0">
                <a:solidFill>
                  <a:schemeClr val="tx1"/>
                </a:solidFill>
              </a:rPr>
              <a:t>株式会社クラウド・ダイニングサービス</a:t>
            </a:r>
            <a:endParaRPr lang="en-US" altLang="ja-JP" dirty="0">
              <a:solidFill>
                <a:schemeClr val="tx1"/>
              </a:solidFill>
            </a:endParaRPr>
          </a:p>
          <a:p>
            <a:pPr>
              <a:tabLst>
                <a:tab pos="1795463" algn="l"/>
              </a:tabLst>
            </a:pPr>
            <a:r>
              <a:rPr lang="ja-JP" altLang="en-US" dirty="0">
                <a:solidFill>
                  <a:schemeClr val="tx1"/>
                </a:solidFill>
              </a:rPr>
              <a:t>本社所在地</a:t>
            </a:r>
            <a:br>
              <a:rPr lang="en-US" altLang="ja-JP" dirty="0">
                <a:solidFill>
                  <a:schemeClr val="tx1"/>
                </a:solidFill>
              </a:rPr>
            </a:br>
            <a:r>
              <a:rPr lang="ja-JP" altLang="en-US" dirty="0">
                <a:solidFill>
                  <a:schemeClr val="tx1"/>
                </a:solidFill>
              </a:rPr>
              <a:t>一ツ橋</a:t>
            </a:r>
            <a:r>
              <a:rPr lang="en-US" altLang="ja-JP" dirty="0">
                <a:solidFill>
                  <a:schemeClr val="tx1"/>
                </a:solidFill>
              </a:rPr>
              <a:t>2</a:t>
            </a:r>
            <a:r>
              <a:rPr lang="ja-JP" altLang="en-US" dirty="0">
                <a:solidFill>
                  <a:schemeClr val="tx1"/>
                </a:solidFill>
              </a:rPr>
              <a:t>丁目</a:t>
            </a:r>
            <a:r>
              <a:rPr lang="en-US" altLang="ja-JP" dirty="0">
                <a:solidFill>
                  <a:schemeClr val="tx1"/>
                </a:solidFill>
              </a:rPr>
              <a:t>6</a:t>
            </a:r>
            <a:r>
              <a:rPr lang="ja-JP" altLang="en-US" dirty="0">
                <a:solidFill>
                  <a:schemeClr val="tx1"/>
                </a:solidFill>
              </a:rPr>
              <a:t>番</a:t>
            </a:r>
            <a:r>
              <a:rPr lang="en-US" altLang="ja-JP" dirty="0">
                <a:solidFill>
                  <a:schemeClr val="tx1"/>
                </a:solidFill>
              </a:rPr>
              <a:t>3</a:t>
            </a:r>
            <a:r>
              <a:rPr lang="ja-JP" altLang="en-US" dirty="0">
                <a:solidFill>
                  <a:schemeClr val="tx1"/>
                </a:solidFill>
              </a:rPr>
              <a:t>号 </a:t>
            </a:r>
            <a:r>
              <a:rPr lang="en-US" altLang="ja-JP" dirty="0">
                <a:solidFill>
                  <a:schemeClr val="tx1"/>
                </a:solidFill>
              </a:rPr>
              <a:t>××××</a:t>
            </a:r>
            <a:r>
              <a:rPr lang="ja-JP" altLang="en-US" dirty="0">
                <a:solidFill>
                  <a:schemeClr val="tx1"/>
                </a:solidFill>
              </a:rPr>
              <a:t>ビル</a:t>
            </a:r>
            <a:endParaRPr lang="en-US" altLang="ja-JP" dirty="0">
              <a:solidFill>
                <a:schemeClr val="tx1"/>
              </a:solidFill>
            </a:endParaRPr>
          </a:p>
          <a:p>
            <a:pPr>
              <a:tabLst>
                <a:tab pos="1795463" algn="l"/>
              </a:tabLst>
            </a:pPr>
            <a:r>
              <a:rPr lang="ja-JP" altLang="en-US" dirty="0">
                <a:solidFill>
                  <a:schemeClr val="tx1"/>
                </a:solidFill>
              </a:rPr>
              <a:t>事業内容</a:t>
            </a:r>
            <a:br>
              <a:rPr lang="en-US" altLang="ja-JP" dirty="0">
                <a:solidFill>
                  <a:schemeClr val="tx1"/>
                </a:solidFill>
              </a:rPr>
            </a:br>
            <a:r>
              <a:rPr lang="ja-JP" altLang="en-US" dirty="0">
                <a:solidFill>
                  <a:schemeClr val="tx1"/>
                </a:solidFill>
              </a:rPr>
              <a:t>（</a:t>
            </a:r>
            <a:r>
              <a:rPr lang="en-US" altLang="ja-JP" dirty="0">
                <a:solidFill>
                  <a:schemeClr val="tx1"/>
                </a:solidFill>
              </a:rPr>
              <a:t>1</a:t>
            </a:r>
            <a:r>
              <a:rPr lang="ja-JP" altLang="en-US" dirty="0">
                <a:solidFill>
                  <a:schemeClr val="tx1"/>
                </a:solidFill>
              </a:rPr>
              <a:t>）機内食向け調理</a:t>
            </a:r>
            <a:br>
              <a:rPr lang="en-US" altLang="ja-JP" dirty="0">
                <a:solidFill>
                  <a:schemeClr val="tx1"/>
                </a:solidFill>
              </a:rPr>
            </a:br>
            <a:r>
              <a:rPr lang="ja-JP" altLang="en-US" dirty="0">
                <a:solidFill>
                  <a:schemeClr val="tx1"/>
                </a:solidFill>
              </a:rPr>
              <a:t>（</a:t>
            </a:r>
            <a:r>
              <a:rPr lang="en-US" altLang="ja-JP" dirty="0">
                <a:solidFill>
                  <a:schemeClr val="tx1"/>
                </a:solidFill>
              </a:rPr>
              <a:t>2</a:t>
            </a:r>
            <a:r>
              <a:rPr lang="ja-JP" altLang="en-US" dirty="0">
                <a:solidFill>
                  <a:schemeClr val="tx1"/>
                </a:solidFill>
              </a:rPr>
              <a:t>）企画・開発</a:t>
            </a:r>
            <a:br>
              <a:rPr lang="en-US" altLang="ja-JP" dirty="0">
                <a:solidFill>
                  <a:schemeClr val="tx1"/>
                </a:solidFill>
              </a:rPr>
            </a:br>
            <a:r>
              <a:rPr lang="ja-JP" altLang="en-US" dirty="0">
                <a:solidFill>
                  <a:schemeClr val="tx1"/>
                </a:solidFill>
              </a:rPr>
              <a:t>（</a:t>
            </a:r>
            <a:r>
              <a:rPr lang="en-US" altLang="ja-JP" dirty="0">
                <a:solidFill>
                  <a:schemeClr val="tx1"/>
                </a:solidFill>
              </a:rPr>
              <a:t>3</a:t>
            </a:r>
            <a:r>
              <a:rPr lang="ja-JP" altLang="en-US" dirty="0">
                <a:solidFill>
                  <a:schemeClr val="tx1"/>
                </a:solidFill>
              </a:rPr>
              <a:t>）介護施設、病院向け調理</a:t>
            </a:r>
            <a:endParaRPr lang="en-US" altLang="ja-JP" dirty="0">
              <a:solidFill>
                <a:schemeClr val="tx1"/>
              </a:solidFill>
            </a:endParaRPr>
          </a:p>
          <a:p>
            <a:pPr>
              <a:tabLst>
                <a:tab pos="1795463" algn="l"/>
              </a:tabLst>
            </a:pPr>
            <a:r>
              <a:rPr lang="ja-JP" altLang="en-US" dirty="0">
                <a:solidFill>
                  <a:schemeClr val="tx1"/>
                </a:solidFill>
              </a:rPr>
              <a:t>設立年月日</a:t>
            </a:r>
            <a:br>
              <a:rPr lang="en-US" altLang="ja-JP" dirty="0">
                <a:solidFill>
                  <a:schemeClr val="tx1"/>
                </a:solidFill>
              </a:rPr>
            </a:br>
            <a:r>
              <a:rPr lang="en-US" altLang="ja-JP" dirty="0">
                <a:solidFill>
                  <a:schemeClr val="tx1"/>
                </a:solidFill>
              </a:rPr>
              <a:t>1999</a:t>
            </a:r>
            <a:r>
              <a:rPr lang="ja-JP" altLang="en-US" dirty="0">
                <a:solidFill>
                  <a:schemeClr val="tx1"/>
                </a:solidFill>
              </a:rPr>
              <a:t>年</a:t>
            </a:r>
            <a:r>
              <a:rPr lang="en-US" altLang="ja-JP" dirty="0">
                <a:solidFill>
                  <a:schemeClr val="tx1"/>
                </a:solidFill>
              </a:rPr>
              <a:t>11</a:t>
            </a:r>
            <a:r>
              <a:rPr lang="ja-JP" altLang="en-US" dirty="0">
                <a:solidFill>
                  <a:schemeClr val="tx1"/>
                </a:solidFill>
              </a:rPr>
              <a:t>月</a:t>
            </a:r>
            <a:r>
              <a:rPr lang="en-US" altLang="ja-JP" dirty="0">
                <a:solidFill>
                  <a:schemeClr val="tx1"/>
                </a:solidFill>
              </a:rPr>
              <a:t>12</a:t>
            </a:r>
            <a:r>
              <a:rPr lang="ja-JP" altLang="en-US" dirty="0">
                <a:solidFill>
                  <a:schemeClr val="tx1"/>
                </a:solidFill>
              </a:rPr>
              <a:t>日</a:t>
            </a:r>
            <a:endParaRPr lang="en-US" altLang="ja-JP" dirty="0">
              <a:solidFill>
                <a:schemeClr val="tx1"/>
              </a:solidFill>
            </a:endParaRPr>
          </a:p>
          <a:p>
            <a:pPr>
              <a:tabLst>
                <a:tab pos="1795463" algn="l"/>
              </a:tabLst>
            </a:pPr>
            <a:r>
              <a:rPr lang="ja-JP" altLang="en-US" dirty="0">
                <a:solidFill>
                  <a:schemeClr val="tx1"/>
                </a:solidFill>
              </a:rPr>
              <a:t>グループ会社・事業所一覧</a:t>
            </a:r>
            <a:endParaRPr lang="en-US" altLang="ja-JP" dirty="0">
              <a:solidFill>
                <a:schemeClr val="tx1"/>
              </a:solidFill>
            </a:endParaRPr>
          </a:p>
          <a:p>
            <a:pPr lvl="1">
              <a:tabLst>
                <a:tab pos="1795463" algn="l"/>
              </a:tabLst>
            </a:pPr>
            <a:r>
              <a:rPr lang="ja-JP" altLang="en-US" dirty="0">
                <a:solidFill>
                  <a:schemeClr val="tx1"/>
                </a:solidFill>
              </a:rPr>
              <a:t>グループ会社</a:t>
            </a:r>
            <a:endParaRPr lang="en-US" altLang="ja-JP" dirty="0">
              <a:solidFill>
                <a:schemeClr val="tx1"/>
              </a:solidFill>
            </a:endParaRPr>
          </a:p>
          <a:p>
            <a:pPr lvl="2">
              <a:tabLst>
                <a:tab pos="1795463" algn="l"/>
              </a:tabLst>
            </a:pPr>
            <a:r>
              <a:rPr lang="ja-JP" altLang="en-US" dirty="0">
                <a:solidFill>
                  <a:schemeClr val="tx1"/>
                </a:solidFill>
              </a:rPr>
              <a:t>株式会社クラウド・オフィスサービス</a:t>
            </a:r>
            <a:endParaRPr lang="en-US" altLang="ja-JP" dirty="0">
              <a:solidFill>
                <a:schemeClr val="tx1"/>
              </a:solidFill>
            </a:endParaRPr>
          </a:p>
          <a:p>
            <a:pPr lvl="2">
              <a:tabLst>
                <a:tab pos="1795463" algn="l"/>
              </a:tabLst>
            </a:pPr>
            <a:r>
              <a:rPr lang="ja-JP" altLang="en-US" dirty="0">
                <a:solidFill>
                  <a:schemeClr val="tx1"/>
                </a:solidFill>
              </a:rPr>
              <a:t>株式会社クラウド・レンタルサービス</a:t>
            </a:r>
            <a:endParaRPr lang="en-US" altLang="ja-JP" dirty="0">
              <a:solidFill>
                <a:schemeClr val="tx1"/>
              </a:solidFill>
            </a:endParaRPr>
          </a:p>
          <a:p>
            <a:pPr lvl="1">
              <a:tabLst>
                <a:tab pos="1795463" algn="l"/>
              </a:tabLst>
            </a:pPr>
            <a:r>
              <a:rPr lang="ja-JP" altLang="en-US" dirty="0">
                <a:solidFill>
                  <a:schemeClr val="tx1"/>
                </a:solidFill>
              </a:rPr>
              <a:t>事業所</a:t>
            </a:r>
            <a:endParaRPr lang="en-US" altLang="ja-JP" dirty="0">
              <a:solidFill>
                <a:schemeClr val="tx1"/>
              </a:solidFill>
            </a:endParaRPr>
          </a:p>
          <a:p>
            <a:pPr lvl="2">
              <a:tabLst>
                <a:tab pos="1795463" algn="l"/>
              </a:tabLst>
            </a:pPr>
            <a:r>
              <a:rPr lang="ja-JP" altLang="en-US" dirty="0">
                <a:solidFill>
                  <a:schemeClr val="tx1"/>
                </a:solidFill>
              </a:rPr>
              <a:t>札幌オフィス</a:t>
            </a:r>
            <a:endParaRPr lang="en-US" altLang="ja-JP" dirty="0">
              <a:solidFill>
                <a:schemeClr val="tx1"/>
              </a:solidFill>
            </a:endParaRPr>
          </a:p>
          <a:p>
            <a:pPr lvl="2">
              <a:tabLst>
                <a:tab pos="1795463" algn="l"/>
              </a:tabLst>
            </a:pPr>
            <a:r>
              <a:rPr lang="ja-JP" altLang="en-US" dirty="0">
                <a:solidFill>
                  <a:schemeClr val="tx1"/>
                </a:solidFill>
              </a:rPr>
              <a:t>大阪オフィス</a:t>
            </a:r>
            <a:endParaRPr lang="en-US" altLang="ja-JP" dirty="0">
              <a:solidFill>
                <a:schemeClr val="tx1"/>
              </a:solidFill>
            </a:endParaRPr>
          </a:p>
          <a:p>
            <a:pPr lvl="1">
              <a:tabLst>
                <a:tab pos="1795463" algn="l"/>
              </a:tabLst>
            </a:pPr>
            <a:r>
              <a:rPr lang="ja-JP" altLang="en-US" dirty="0">
                <a:solidFill>
                  <a:schemeClr val="tx1"/>
                </a:solidFill>
              </a:rPr>
              <a:t>工場</a:t>
            </a:r>
            <a:endParaRPr lang="en-US" altLang="ja-JP" dirty="0">
              <a:solidFill>
                <a:schemeClr val="tx1"/>
              </a:solidFill>
            </a:endParaRPr>
          </a:p>
          <a:p>
            <a:pPr lvl="2">
              <a:tabLst>
                <a:tab pos="1795463" algn="l"/>
              </a:tabLst>
            </a:pPr>
            <a:r>
              <a:rPr lang="ja-JP" altLang="en-US" dirty="0">
                <a:solidFill>
                  <a:schemeClr val="tx1"/>
                </a:solidFill>
              </a:rPr>
              <a:t>長野・上田</a:t>
            </a:r>
            <a:endParaRPr lang="en-US" altLang="ja-JP" dirty="0">
              <a:solidFill>
                <a:schemeClr val="tx1"/>
              </a:solidFill>
            </a:endParaRPr>
          </a:p>
          <a:p>
            <a:pPr lvl="2">
              <a:tabLst>
                <a:tab pos="1795463" algn="l"/>
              </a:tabLst>
            </a:pPr>
            <a:r>
              <a:rPr lang="ja-JP" altLang="en-US" dirty="0">
                <a:solidFill>
                  <a:schemeClr val="tx1"/>
                </a:solidFill>
              </a:rPr>
              <a:t>兵庫・神戸</a:t>
            </a:r>
            <a:endParaRPr lang="en-US" altLang="ja-JP" dirty="0">
              <a:solidFill>
                <a:schemeClr val="tx1"/>
              </a:solidFill>
            </a:endParaRPr>
          </a:p>
        </p:txBody>
      </p:sp>
    </p:spTree>
    <p:extLst>
      <p:ext uri="{BB962C8B-B14F-4D97-AF65-F5344CB8AC3E}">
        <p14:creationId xmlns:p14="http://schemas.microsoft.com/office/powerpoint/2010/main" val="3078039876"/>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2399</TotalTime>
  <Words>331</Words>
  <PresentationFormat>A4 210 x 297 mm</PresentationFormat>
  <Paragraphs>41</Paragraphs>
  <Slides>4</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游ゴシック</vt:lpstr>
      <vt:lpstr>Arial</vt:lpstr>
      <vt:lpstr>Trebuchet MS</vt:lpstr>
      <vt:lpstr>Wingdings</vt:lpstr>
      <vt:lpstr>Wingdings 3</vt:lpstr>
      <vt:lpstr>ファセット</vt:lpstr>
      <vt:lpstr>2024年春 新メニューのご提案</vt:lpstr>
      <vt:lpstr>当社の強み</vt:lpstr>
      <vt:lpstr>  2024年新メニューご提案例 ガストロパブ風メニュー</vt:lpstr>
      <vt:lpstr>会社概要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2023-07-07T09:09:31Z</dcterms:created>
  <dcterms:modified xsi:type="dcterms:W3CDTF">2023-09-19T11:35:07Z</dcterms:modified>
</cp:coreProperties>
</file>