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68" d="100"/>
          <a:sy n="68" d="100"/>
        </p:scale>
        <p:origin x="3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ini\Documents\Ch13_Sec178-\Section18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北海道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Sheet1!$B$3:$E$3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150</c:v>
                </c:pt>
                <c:pt idx="1">
                  <c:v>155</c:v>
                </c:pt>
                <c:pt idx="2">
                  <c:v>170</c:v>
                </c:pt>
                <c:pt idx="3">
                  <c:v>190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06-42C3-BA6E-246415F635DF}"/>
            </c:ext>
          </c:extLst>
        </c:ser>
        <c:ser>
          <c:idx val="1"/>
          <c:order val="1"/>
          <c:tx>
            <c:strRef>
              <c:f>Sheet1!$A$5</c:f>
              <c:strCache>
                <c:ptCount val="1"/>
                <c:pt idx="0">
                  <c:v>東北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Sheet1!$B$3:$E$3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Sheet1!$B$5:$E$5</c:f>
              <c:numCache>
                <c:formatCode>General</c:formatCode>
                <c:ptCount val="4"/>
                <c:pt idx="0">
                  <c:v>80</c:v>
                </c:pt>
                <c:pt idx="1">
                  <c:v>120</c:v>
                </c:pt>
                <c:pt idx="2">
                  <c:v>150</c:v>
                </c:pt>
                <c:pt idx="3">
                  <c:v>215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06-42C3-BA6E-246415F635DF}"/>
            </c:ext>
          </c:extLst>
        </c:ser>
        <c:ser>
          <c:idx val="2"/>
          <c:order val="2"/>
          <c:tx>
            <c:strRef>
              <c:f>Sheet1!$A$6</c:f>
              <c:strCache>
                <c:ptCount val="1"/>
                <c:pt idx="0">
                  <c:v>関東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Sheet1!$B$3:$E$3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Sheet1!$B$6:$E$6</c:f>
              <c:numCache>
                <c:formatCode>General</c:formatCode>
                <c:ptCount val="4"/>
                <c:pt idx="0">
                  <c:v>180</c:v>
                </c:pt>
                <c:pt idx="1">
                  <c:v>290</c:v>
                </c:pt>
                <c:pt idx="2">
                  <c:v>300</c:v>
                </c:pt>
                <c:pt idx="3">
                  <c:v>315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306-42C3-BA6E-246415F635DF}"/>
            </c:ext>
          </c:extLst>
        </c:ser>
        <c:ser>
          <c:idx val="3"/>
          <c:order val="3"/>
          <c:tx>
            <c:strRef>
              <c:f>Sheet1!$A$7</c:f>
              <c:strCache>
                <c:ptCount val="1"/>
                <c:pt idx="0">
                  <c:v>東海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strRef>
              <c:f>Sheet1!$B$3:$E$3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Sheet1!$B$7:$E$7</c:f>
              <c:numCache>
                <c:formatCode>General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165</c:v>
                </c:pt>
                <c:pt idx="3">
                  <c:v>168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306-42C3-BA6E-246415F635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79131344"/>
        <c:axId val="479132984"/>
        <c:axId val="0"/>
      </c:bar3DChart>
      <c:catAx>
        <c:axId val="479131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9132984"/>
        <c:crosses val="autoZero"/>
        <c:auto val="1"/>
        <c:lblAlgn val="ctr"/>
        <c:lblOffset val="100"/>
        <c:noMultiLvlLbl val="0"/>
      </c:catAx>
      <c:valAx>
        <c:axId val="479132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9131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939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2005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9908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121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3897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378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2405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186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2214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521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41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237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21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5387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77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237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246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09" y="-9522"/>
            <a:ext cx="10018713" cy="78023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1110343"/>
            <a:ext cx="10018713" cy="46808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448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営業戦略会議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056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過去</a:t>
            </a:r>
            <a:r>
              <a:rPr kumimoji="1" lang="en-US" altLang="ja-JP" dirty="0"/>
              <a:t>4</a:t>
            </a:r>
            <a:r>
              <a:rPr kumimoji="1" lang="ja-JP" altLang="en-US" dirty="0"/>
              <a:t>年間売上</a:t>
            </a:r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531419"/>
              </p:ext>
            </p:extLst>
          </p:nvPr>
        </p:nvGraphicFramePr>
        <p:xfrm>
          <a:off x="2418623" y="1600355"/>
          <a:ext cx="8150084" cy="3657600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1264668">
                  <a:extLst>
                    <a:ext uri="{9D8B030D-6E8A-4147-A177-3AD203B41FA5}">
                      <a16:colId xmlns:a16="http://schemas.microsoft.com/office/drawing/2014/main" val="2354336848"/>
                    </a:ext>
                  </a:extLst>
                </a:gridCol>
                <a:gridCol w="1264668">
                  <a:extLst>
                    <a:ext uri="{9D8B030D-6E8A-4147-A177-3AD203B41FA5}">
                      <a16:colId xmlns:a16="http://schemas.microsoft.com/office/drawing/2014/main" val="3566249212"/>
                    </a:ext>
                  </a:extLst>
                </a:gridCol>
                <a:gridCol w="1264668">
                  <a:extLst>
                    <a:ext uri="{9D8B030D-6E8A-4147-A177-3AD203B41FA5}">
                      <a16:colId xmlns:a16="http://schemas.microsoft.com/office/drawing/2014/main" val="1724132366"/>
                    </a:ext>
                  </a:extLst>
                </a:gridCol>
                <a:gridCol w="1264668">
                  <a:extLst>
                    <a:ext uri="{9D8B030D-6E8A-4147-A177-3AD203B41FA5}">
                      <a16:colId xmlns:a16="http://schemas.microsoft.com/office/drawing/2014/main" val="3932631163"/>
                    </a:ext>
                  </a:extLst>
                </a:gridCol>
                <a:gridCol w="1264668">
                  <a:extLst>
                    <a:ext uri="{9D8B030D-6E8A-4147-A177-3AD203B41FA5}">
                      <a16:colId xmlns:a16="http://schemas.microsoft.com/office/drawing/2014/main" val="1344320229"/>
                    </a:ext>
                  </a:extLst>
                </a:gridCol>
                <a:gridCol w="1826744">
                  <a:extLst>
                    <a:ext uri="{9D8B030D-6E8A-4147-A177-3AD203B41FA5}">
                      <a16:colId xmlns:a16="http://schemas.microsoft.com/office/drawing/2014/main" val="2165427416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>
                          <a:effectLst/>
                        </a:rPr>
                        <a:t> 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>
                          <a:effectLst/>
                        </a:rPr>
                        <a:t>2012</a:t>
                      </a:r>
                      <a:r>
                        <a:rPr lang="ja-JP" altLang="en-US" sz="2400" u="none" strike="noStrike">
                          <a:effectLst/>
                        </a:rPr>
                        <a:t>年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>
                          <a:effectLst/>
                        </a:rPr>
                        <a:t>2013</a:t>
                      </a:r>
                      <a:r>
                        <a:rPr lang="ja-JP" altLang="en-US" sz="2400" u="none" strike="noStrike">
                          <a:effectLst/>
                        </a:rPr>
                        <a:t>年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>
                          <a:effectLst/>
                        </a:rPr>
                        <a:t>2014</a:t>
                      </a:r>
                      <a:r>
                        <a:rPr lang="ja-JP" altLang="en-US" sz="2400" u="none" strike="noStrike">
                          <a:effectLst/>
                        </a:rPr>
                        <a:t>年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>
                          <a:effectLst/>
                        </a:rPr>
                        <a:t>2015</a:t>
                      </a:r>
                      <a:r>
                        <a:rPr lang="ja-JP" altLang="en-US" sz="2400" u="none" strike="noStrike">
                          <a:effectLst/>
                        </a:rPr>
                        <a:t>年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effectLst/>
                        </a:rPr>
                        <a:t>合計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7941577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>
                          <a:effectLst/>
                        </a:rPr>
                        <a:t>北海道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150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155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170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190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665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46840256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>
                          <a:effectLst/>
                        </a:rPr>
                        <a:t>東北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80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120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150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215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565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17706256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>
                          <a:effectLst/>
                        </a:rPr>
                        <a:t>関東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180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290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300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315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1085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91533019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>
                          <a:effectLst/>
                        </a:rPr>
                        <a:t>東海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100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120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165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168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553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04374523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effectLst/>
                        </a:rPr>
                        <a:t>合計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510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685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785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888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 dirty="0">
                          <a:effectLst/>
                        </a:rPr>
                        <a:t>2868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945119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7751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</a:t>
            </a:r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4125478"/>
              </p:ext>
            </p:extLst>
          </p:nvPr>
        </p:nvGraphicFramePr>
        <p:xfrm>
          <a:off x="1913205" y="1561515"/>
          <a:ext cx="7821637" cy="4262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679301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視差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視差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TM03457496[[fn=視差]]</Template>
  <TotalTime>111</TotalTime>
  <Words>50</Words>
  <Application>Microsoft Office PowerPoint</Application>
  <PresentationFormat>ワイド画面</PresentationFormat>
  <Paragraphs>39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HGｺﾞｼｯｸM</vt:lpstr>
      <vt:lpstr>游ゴシック</vt:lpstr>
      <vt:lpstr>Arial</vt:lpstr>
      <vt:lpstr>Corbel</vt:lpstr>
      <vt:lpstr>視差</vt:lpstr>
      <vt:lpstr>営業戦略会議</vt:lpstr>
      <vt:lpstr>過去4年間売上</vt:lpstr>
      <vt:lpstr>売上の推移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営業戦略会議</dc:title>
  <dc:creator>毎日太郎</dc:creator>
  <cp:lastModifiedBy>毎日太郎</cp:lastModifiedBy>
  <cp:revision>11</cp:revision>
  <dcterms:created xsi:type="dcterms:W3CDTF">2016-06-05T09:06:15Z</dcterms:created>
  <dcterms:modified xsi:type="dcterms:W3CDTF">2016-07-20T09:02:16Z</dcterms:modified>
</cp:coreProperties>
</file>