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中間スタイル 2 - アクセント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79" autoAdjust="0"/>
    <p:restoredTop sz="94660"/>
  </p:normalViewPr>
  <p:slideViewPr>
    <p:cSldViewPr snapToGrid="0">
      <p:cViewPr varScale="1">
        <p:scale>
          <a:sx n="68" d="100"/>
          <a:sy n="68" d="100"/>
        </p:scale>
        <p:origin x="39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546100" y="-4763"/>
            <a:ext cx="5014912" cy="6862763"/>
            <a:chOff x="2928938" y="-4763"/>
            <a:chExt cx="5014912" cy="6862763"/>
          </a:xfrm>
        </p:grpSpPr>
        <p:sp>
          <p:nvSpPr>
            <p:cNvPr id="22" name="Freeform 6"/>
            <p:cNvSpPr/>
            <p:nvPr/>
          </p:nvSpPr>
          <p:spPr bwMode="auto">
            <a:xfrm>
              <a:off x="3367088" y="-4763"/>
              <a:ext cx="1063625" cy="2782888"/>
            </a:xfrm>
            <a:custGeom>
              <a:avLst/>
              <a:gdLst/>
              <a:ahLst/>
              <a:cxnLst/>
              <a:rect l="0" t="0" r="r" b="b"/>
              <a:pathLst>
                <a:path w="670" h="1753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23" name="Freeform 7"/>
            <p:cNvSpPr/>
            <p:nvPr/>
          </p:nvSpPr>
          <p:spPr bwMode="auto">
            <a:xfrm>
              <a:off x="2928938" y="-4763"/>
              <a:ext cx="1035050" cy="2673350"/>
            </a:xfrm>
            <a:custGeom>
              <a:avLst/>
              <a:gdLst/>
              <a:ahLst/>
              <a:cxnLst/>
              <a:rect l="0" t="0" r="r" b="b"/>
              <a:pathLst>
                <a:path w="652" h="1684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24" name="Freeform 9"/>
            <p:cNvSpPr/>
            <p:nvPr/>
          </p:nvSpPr>
          <p:spPr bwMode="auto">
            <a:xfrm>
              <a:off x="2928938" y="2582862"/>
              <a:ext cx="2693987" cy="4275138"/>
            </a:xfrm>
            <a:custGeom>
              <a:avLst/>
              <a:gdLst/>
              <a:ahLst/>
              <a:cxnLst/>
              <a:rect l="0" t="0" r="r" b="b"/>
              <a:pathLst>
                <a:path w="1697" h="2693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5" name="Freeform 10"/>
            <p:cNvSpPr/>
            <p:nvPr/>
          </p:nvSpPr>
          <p:spPr bwMode="auto">
            <a:xfrm>
              <a:off x="3371850" y="2692400"/>
              <a:ext cx="3332162" cy="4165600"/>
            </a:xfrm>
            <a:custGeom>
              <a:avLst/>
              <a:gdLst/>
              <a:ahLst/>
              <a:cxnLst/>
              <a:rect l="0" t="0" r="r" b="b"/>
              <a:pathLst>
                <a:path w="2099" h="2624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6" name="Freeform 11"/>
            <p:cNvSpPr/>
            <p:nvPr/>
          </p:nvSpPr>
          <p:spPr bwMode="auto">
            <a:xfrm>
              <a:off x="3367088" y="2687637"/>
              <a:ext cx="4576762" cy="4170363"/>
            </a:xfrm>
            <a:custGeom>
              <a:avLst/>
              <a:gdLst/>
              <a:ahLst/>
              <a:cxnLst/>
              <a:rect l="0" t="0" r="r" b="b"/>
              <a:pathLst>
                <a:path w="2883" h="2627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7" name="Freeform 12"/>
            <p:cNvSpPr/>
            <p:nvPr/>
          </p:nvSpPr>
          <p:spPr bwMode="auto">
            <a:xfrm>
              <a:off x="2928938" y="2578100"/>
              <a:ext cx="3584575" cy="4279900"/>
            </a:xfrm>
            <a:custGeom>
              <a:avLst/>
              <a:gdLst/>
              <a:ahLst/>
              <a:cxnLst/>
              <a:rect l="0" t="0" r="r" b="b"/>
              <a:pathLst>
                <a:path w="2258" h="2696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28401" y="1380068"/>
            <a:ext cx="8574622" cy="2616199"/>
          </a:xfrm>
        </p:spPr>
        <p:txBody>
          <a:bodyPr anchor="b">
            <a:normAutofit/>
          </a:bodyPr>
          <a:lstStyle>
            <a:lvl1pPr algn="r">
              <a:defRPr sz="6000">
                <a:effectLst/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15377" y="3996267"/>
            <a:ext cx="6987645" cy="1388534"/>
          </a:xfrm>
        </p:spPr>
        <p:txBody>
          <a:bodyPr anchor="t">
            <a:normAutofit/>
          </a:bodyPr>
          <a:lstStyle>
            <a:lvl1pPr marL="0" indent="0" algn="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8FE373-F747-4C0C-B264-F1D555816961}" type="datetimeFigureOut">
              <a:rPr kumimoji="1" lang="ja-JP" altLang="en-US" smtClean="0"/>
              <a:t>2016/7/20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2412" y="5883275"/>
            <a:ext cx="4324044" cy="365125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D68B8-6917-4DD5-A2B2-F6926B423B6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489397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4732865"/>
            <a:ext cx="10018711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386012" y="932112"/>
            <a:ext cx="8225944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1" y="5299603"/>
            <a:ext cx="10018711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8FE373-F747-4C0C-B264-F1D555816961}" type="datetimeFigureOut">
              <a:rPr kumimoji="1" lang="ja-JP" altLang="en-US" smtClean="0"/>
              <a:t>2016/7/20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D68B8-6917-4DD5-A2B2-F6926B423B6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420053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685800"/>
            <a:ext cx="10018711" cy="304800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343400"/>
            <a:ext cx="10018713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8FE373-F747-4C0C-B264-F1D555816961}" type="datetimeFigureOut">
              <a:rPr kumimoji="1" lang="ja-JP" altLang="en-US" smtClean="0"/>
              <a:t>2016/7/20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D68B8-6917-4DD5-A2B2-F6926B423B6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5990861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36811" y="3428999"/>
            <a:ext cx="8532815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1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8FE373-F747-4C0C-B264-F1D555816961}" type="datetimeFigureOut">
              <a:rPr kumimoji="1" lang="ja-JP" altLang="en-US" smtClean="0"/>
              <a:t>2016/7/20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D68B8-6917-4DD5-A2B2-F6926B423B6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6612135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3308581"/>
            <a:ext cx="10018709" cy="1468800"/>
          </a:xfrm>
        </p:spPr>
        <p:txBody>
          <a:bodyPr anchor="b">
            <a:normAutofit/>
          </a:bodyPr>
          <a:lstStyle>
            <a:lvl1pPr algn="r">
              <a:defRPr sz="32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7381"/>
            <a:ext cx="10018710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8FE373-F747-4C0C-B264-F1D555816961}" type="datetimeFigureOut">
              <a:rPr kumimoji="1" lang="ja-JP" altLang="en-US" smtClean="0"/>
              <a:t>2016/7/20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D68B8-6917-4DD5-A2B2-F6926B423B6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8338979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3" y="3886200"/>
            <a:ext cx="10018710" cy="889000"/>
          </a:xfrm>
        </p:spPr>
        <p:txBody>
          <a:bodyPr vert="horz" lIns="91440" tIns="45720" rIns="91440" bIns="45720" rtlCol="0" anchor="b">
            <a:normAutofit/>
          </a:bodyPr>
          <a:lstStyle>
            <a:lvl1pPr algn="r"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5200"/>
            <a:ext cx="10018710" cy="10160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8FE373-F747-4C0C-B264-F1D555816961}" type="datetimeFigureOut">
              <a:rPr kumimoji="1" lang="ja-JP" altLang="en-US" smtClean="0"/>
              <a:t>2016/7/20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D68B8-6917-4DD5-A2B2-F6926B423B6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6537806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685800"/>
            <a:ext cx="10018712" cy="2727325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2" y="3505200"/>
            <a:ext cx="10018713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3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8FE373-F747-4C0C-B264-F1D555816961}" type="datetimeFigureOut">
              <a:rPr kumimoji="1" lang="ja-JP" altLang="en-US" smtClean="0"/>
              <a:t>2016/7/20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D68B8-6917-4DD5-A2B2-F6926B423B6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324050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8FE373-F747-4C0C-B264-F1D555816961}" type="datetimeFigureOut">
              <a:rPr kumimoji="1" lang="ja-JP" altLang="en-US" smtClean="0"/>
              <a:t>2016/7/20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D68B8-6917-4DD5-A2B2-F6926B423B6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3818673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732655" y="685800"/>
            <a:ext cx="1770369" cy="5105400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4312" y="685800"/>
            <a:ext cx="8019742" cy="5105400"/>
          </a:xfrm>
        </p:spPr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8FE373-F747-4C0C-B264-F1D555816961}" type="datetimeFigureOut">
              <a:rPr kumimoji="1" lang="ja-JP" altLang="en-US" smtClean="0"/>
              <a:t>2016/7/20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D68B8-6917-4DD5-A2B2-F6926B423B6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422149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8FE373-F747-4C0C-B264-F1D555816961}" type="datetimeFigureOut">
              <a:rPr kumimoji="1" lang="ja-JP" altLang="en-US" smtClean="0"/>
              <a:t>2016/7/20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951856" y="5867131"/>
            <a:ext cx="551167" cy="365125"/>
          </a:xfrm>
        </p:spPr>
        <p:txBody>
          <a:bodyPr/>
          <a:lstStyle/>
          <a:p>
            <a:fld id="{25BD68B8-6917-4DD5-A2B2-F6926B423B6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725219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2279" y="2666999"/>
            <a:ext cx="8930747" cy="2110382"/>
          </a:xfrm>
        </p:spPr>
        <p:txBody>
          <a:bodyPr anchor="b"/>
          <a:lstStyle>
            <a:lvl1pPr algn="r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2278" y="4777381"/>
            <a:ext cx="893074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8FE373-F747-4C0C-B264-F1D555816961}" type="datetimeFigureOut">
              <a:rPr kumimoji="1" lang="ja-JP" altLang="en-US" smtClean="0"/>
              <a:t>2016/7/20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D68B8-6917-4DD5-A2B2-F6926B423B6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634184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84312" y="2666999"/>
            <a:ext cx="4895055" cy="31242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07967" y="2667000"/>
            <a:ext cx="4895056" cy="3124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8FE373-F747-4C0C-B264-F1D555816961}" type="datetimeFigureOut">
              <a:rPr kumimoji="1" lang="ja-JP" altLang="en-US" smtClean="0"/>
              <a:t>2016/7/20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D68B8-6917-4DD5-A2B2-F6926B423B6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612378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72179" y="2658533"/>
            <a:ext cx="4607188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84311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880487" y="2667000"/>
            <a:ext cx="462253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7967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8FE373-F747-4C0C-B264-F1D555816961}" type="datetimeFigureOut">
              <a:rPr kumimoji="1" lang="ja-JP" altLang="en-US" smtClean="0"/>
              <a:t>2016/7/20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D68B8-6917-4DD5-A2B2-F6926B423B6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422143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8FE373-F747-4C0C-B264-F1D555816961}" type="datetimeFigureOut">
              <a:rPr kumimoji="1" lang="ja-JP" altLang="en-US" smtClean="0"/>
              <a:t>2016/7/20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D68B8-6917-4DD5-A2B2-F6926B423B6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353871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8FE373-F747-4C0C-B264-F1D555816961}" type="datetimeFigureOut">
              <a:rPr kumimoji="1" lang="ja-JP" altLang="en-US" smtClean="0"/>
              <a:t>2016/7/20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D68B8-6917-4DD5-A2B2-F6926B423B6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767785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1600200"/>
            <a:ext cx="3549121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62033" y="685799"/>
            <a:ext cx="6240990" cy="5105401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2" y="2971800"/>
            <a:ext cx="3549121" cy="18288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8FE373-F747-4C0C-B264-F1D555816961}" type="datetimeFigureOut">
              <a:rPr kumimoji="1" lang="ja-JP" altLang="en-US" smtClean="0"/>
              <a:t>2016/7/20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D68B8-6917-4DD5-A2B2-F6926B423B6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472377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2724" y="1752599"/>
            <a:ext cx="5426158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94682" y="914400"/>
            <a:ext cx="3280974" cy="4572000"/>
          </a:xfrm>
          <a:prstGeom prst="roundRect">
            <a:avLst>
              <a:gd name="adj" fmla="val 42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2724" y="3124199"/>
            <a:ext cx="5426158" cy="1828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8FE373-F747-4C0C-B264-F1D555816961}" type="datetimeFigureOut">
              <a:rPr kumimoji="1" lang="ja-JP" altLang="en-US" smtClean="0"/>
              <a:t>2016/7/20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D68B8-6917-4DD5-A2B2-F6926B423B6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642465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150812" y="0"/>
            <a:ext cx="2436813" cy="6858001"/>
            <a:chOff x="1320800" y="0"/>
            <a:chExt cx="2436813" cy="6858001"/>
          </a:xfrm>
        </p:grpSpPr>
        <p:sp>
          <p:nvSpPr>
            <p:cNvPr id="8" name="Freeform 6"/>
            <p:cNvSpPr/>
            <p:nvPr/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9" name="Freeform 7"/>
            <p:cNvSpPr/>
            <p:nvPr/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0" name="Freeform 8"/>
            <p:cNvSpPr/>
            <p:nvPr/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1" name="Freeform 9"/>
            <p:cNvSpPr/>
            <p:nvPr/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2" name="Freeform 10"/>
            <p:cNvSpPr/>
            <p:nvPr/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13" name="Freeform 11"/>
            <p:cNvSpPr/>
            <p:nvPr/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84309" y="-9522"/>
            <a:ext cx="10018713" cy="780232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0" y="1110343"/>
            <a:ext cx="10018713" cy="468085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732656" y="5883275"/>
            <a:ext cx="1143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168FE373-F747-4C0C-B264-F1D555816961}" type="datetimeFigureOut">
              <a:rPr kumimoji="1" lang="ja-JP" altLang="en-US" smtClean="0"/>
              <a:t>2016/7/20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2279" y="5883275"/>
            <a:ext cx="708417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51856" y="5883275"/>
            <a:ext cx="5511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25BD68B8-6917-4DD5-A2B2-F6926B423B6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614488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  <p:sldLayoutId id="2147483840" r:id="rId12"/>
    <p:sldLayoutId id="2147483841" r:id="rId13"/>
    <p:sldLayoutId id="2147483842" r:id="rId14"/>
    <p:sldLayoutId id="2147483843" r:id="rId15"/>
    <p:sldLayoutId id="2147483844" r:id="rId16"/>
    <p:sldLayoutId id="2147483845" r:id="rId17"/>
  </p:sldLayoutIdLst>
  <p:txStyles>
    <p:titleStyle>
      <a:lvl1pPr algn="ctr" defTabSz="457200" rtl="0" eaLnBrk="1" latinLnBrk="0" hangingPunct="1">
        <a:spcBef>
          <a:spcPct val="0"/>
        </a:spcBef>
        <a:buNone/>
        <a:defRPr kumimoji="1" sz="4000" kern="1200" cap="none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kumimoji="1" sz="2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kumimoji="1"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kumimoji="1"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kumimoji="1"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kumimoji="1"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kumimoji="1"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kumimoji="1"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kumimoji="1"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kumimoji="1"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/>
              <a:t>営業戦略会議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880562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過去</a:t>
            </a:r>
            <a:r>
              <a:rPr kumimoji="1" lang="en-US" altLang="ja-JP" dirty="0"/>
              <a:t>4</a:t>
            </a:r>
            <a:r>
              <a:rPr kumimoji="1" lang="ja-JP" altLang="en-US" dirty="0"/>
              <a:t>年間売上</a:t>
            </a:r>
          </a:p>
        </p:txBody>
      </p:sp>
      <p:graphicFrame>
        <p:nvGraphicFramePr>
          <p:cNvPr id="11" name="表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19531419"/>
              </p:ext>
            </p:extLst>
          </p:nvPr>
        </p:nvGraphicFramePr>
        <p:xfrm>
          <a:off x="2418623" y="1600355"/>
          <a:ext cx="8150084" cy="3657600"/>
        </p:xfrm>
        <a:graphic>
          <a:graphicData uri="http://schemas.openxmlformats.org/drawingml/2006/table">
            <a:tbl>
              <a:tblPr firstRow="1" firstCol="1">
                <a:tableStyleId>{F5AB1C69-6EDB-4FF4-983F-18BD219EF322}</a:tableStyleId>
              </a:tblPr>
              <a:tblGrid>
                <a:gridCol w="1264668">
                  <a:extLst>
                    <a:ext uri="{9D8B030D-6E8A-4147-A177-3AD203B41FA5}">
                      <a16:colId xmlns:a16="http://schemas.microsoft.com/office/drawing/2014/main" val="2354336848"/>
                    </a:ext>
                  </a:extLst>
                </a:gridCol>
                <a:gridCol w="1264668">
                  <a:extLst>
                    <a:ext uri="{9D8B030D-6E8A-4147-A177-3AD203B41FA5}">
                      <a16:colId xmlns:a16="http://schemas.microsoft.com/office/drawing/2014/main" val="3566249212"/>
                    </a:ext>
                  </a:extLst>
                </a:gridCol>
                <a:gridCol w="1264668">
                  <a:extLst>
                    <a:ext uri="{9D8B030D-6E8A-4147-A177-3AD203B41FA5}">
                      <a16:colId xmlns:a16="http://schemas.microsoft.com/office/drawing/2014/main" val="1724132366"/>
                    </a:ext>
                  </a:extLst>
                </a:gridCol>
                <a:gridCol w="1264668">
                  <a:extLst>
                    <a:ext uri="{9D8B030D-6E8A-4147-A177-3AD203B41FA5}">
                      <a16:colId xmlns:a16="http://schemas.microsoft.com/office/drawing/2014/main" val="3932631163"/>
                    </a:ext>
                  </a:extLst>
                </a:gridCol>
                <a:gridCol w="1264668">
                  <a:extLst>
                    <a:ext uri="{9D8B030D-6E8A-4147-A177-3AD203B41FA5}">
                      <a16:colId xmlns:a16="http://schemas.microsoft.com/office/drawing/2014/main" val="1344320229"/>
                    </a:ext>
                  </a:extLst>
                </a:gridCol>
                <a:gridCol w="1826744">
                  <a:extLst>
                    <a:ext uri="{9D8B030D-6E8A-4147-A177-3AD203B41FA5}">
                      <a16:colId xmlns:a16="http://schemas.microsoft.com/office/drawing/2014/main" val="2165427416"/>
                    </a:ext>
                  </a:extLst>
                </a:gridCol>
              </a:tblGrid>
              <a:tr h="609600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2400" u="none" strike="noStrike">
                          <a:effectLst/>
                        </a:rPr>
                        <a:t> </a:t>
                      </a:r>
                      <a:endParaRPr lang="ja-JP" altLang="en-US" sz="2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2400" u="none" strike="noStrike">
                          <a:effectLst/>
                        </a:rPr>
                        <a:t>2012</a:t>
                      </a:r>
                      <a:r>
                        <a:rPr lang="ja-JP" altLang="en-US" sz="2400" u="none" strike="noStrike">
                          <a:effectLst/>
                        </a:rPr>
                        <a:t>年</a:t>
                      </a:r>
                      <a:endParaRPr lang="ja-JP" altLang="en-US" sz="2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2400" u="none" strike="noStrike">
                          <a:effectLst/>
                        </a:rPr>
                        <a:t>2013</a:t>
                      </a:r>
                      <a:r>
                        <a:rPr lang="ja-JP" altLang="en-US" sz="2400" u="none" strike="noStrike">
                          <a:effectLst/>
                        </a:rPr>
                        <a:t>年</a:t>
                      </a:r>
                      <a:endParaRPr lang="ja-JP" altLang="en-US" sz="2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2400" u="none" strike="noStrike">
                          <a:effectLst/>
                        </a:rPr>
                        <a:t>2014</a:t>
                      </a:r>
                      <a:r>
                        <a:rPr lang="ja-JP" altLang="en-US" sz="2400" u="none" strike="noStrike">
                          <a:effectLst/>
                        </a:rPr>
                        <a:t>年</a:t>
                      </a:r>
                      <a:endParaRPr lang="ja-JP" altLang="en-US" sz="2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2400" u="none" strike="noStrike">
                          <a:effectLst/>
                        </a:rPr>
                        <a:t>2015</a:t>
                      </a:r>
                      <a:r>
                        <a:rPr lang="ja-JP" altLang="en-US" sz="2400" u="none" strike="noStrike">
                          <a:effectLst/>
                        </a:rPr>
                        <a:t>年</a:t>
                      </a:r>
                      <a:endParaRPr lang="ja-JP" altLang="en-US" sz="2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2400" u="none" strike="noStrike" dirty="0">
                          <a:effectLst/>
                        </a:rPr>
                        <a:t>合計</a:t>
                      </a:r>
                      <a:endParaRPr lang="ja-JP" alt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479415772"/>
                  </a:ext>
                </a:extLst>
              </a:tr>
              <a:tr h="609600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2400" u="none" strike="noStrike">
                          <a:effectLst/>
                        </a:rPr>
                        <a:t>北海道</a:t>
                      </a:r>
                      <a:endParaRPr lang="ja-JP" altLang="en-US" sz="2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400" u="none" strike="noStrike">
                          <a:effectLst/>
                        </a:rPr>
                        <a:t>150</a:t>
                      </a:r>
                      <a:endParaRPr lang="en-US" altLang="ja-JP" sz="2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400" u="none" strike="noStrike">
                          <a:effectLst/>
                        </a:rPr>
                        <a:t>155</a:t>
                      </a:r>
                      <a:endParaRPr lang="en-US" altLang="ja-JP" sz="2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400" u="none" strike="noStrike">
                          <a:effectLst/>
                        </a:rPr>
                        <a:t>170</a:t>
                      </a:r>
                      <a:endParaRPr lang="en-US" altLang="ja-JP" sz="2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400" u="none" strike="noStrike">
                          <a:effectLst/>
                        </a:rPr>
                        <a:t>190</a:t>
                      </a:r>
                      <a:endParaRPr lang="en-US" altLang="ja-JP" sz="2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400" u="none" strike="noStrike">
                          <a:effectLst/>
                        </a:rPr>
                        <a:t>665</a:t>
                      </a:r>
                      <a:endParaRPr lang="en-US" altLang="ja-JP" sz="2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846840256"/>
                  </a:ext>
                </a:extLst>
              </a:tr>
              <a:tr h="609600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2400" u="none" strike="noStrike">
                          <a:effectLst/>
                        </a:rPr>
                        <a:t>東北</a:t>
                      </a:r>
                      <a:endParaRPr lang="ja-JP" altLang="en-US" sz="2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400" u="none" strike="noStrike">
                          <a:effectLst/>
                        </a:rPr>
                        <a:t>80</a:t>
                      </a:r>
                      <a:endParaRPr lang="en-US" altLang="ja-JP" sz="2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400" u="none" strike="noStrike">
                          <a:effectLst/>
                        </a:rPr>
                        <a:t>120</a:t>
                      </a:r>
                      <a:endParaRPr lang="en-US" altLang="ja-JP" sz="2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400" u="none" strike="noStrike">
                          <a:effectLst/>
                        </a:rPr>
                        <a:t>150</a:t>
                      </a:r>
                      <a:endParaRPr lang="en-US" altLang="ja-JP" sz="2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400" u="none" strike="noStrike">
                          <a:effectLst/>
                        </a:rPr>
                        <a:t>215</a:t>
                      </a:r>
                      <a:endParaRPr lang="en-US" altLang="ja-JP" sz="2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400" u="none" strike="noStrike">
                          <a:effectLst/>
                        </a:rPr>
                        <a:t>565</a:t>
                      </a:r>
                      <a:endParaRPr lang="en-US" altLang="ja-JP" sz="2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917706256"/>
                  </a:ext>
                </a:extLst>
              </a:tr>
              <a:tr h="609600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2400" u="none" strike="noStrike">
                          <a:effectLst/>
                        </a:rPr>
                        <a:t>関東</a:t>
                      </a:r>
                      <a:endParaRPr lang="ja-JP" altLang="en-US" sz="2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400" u="none" strike="noStrike">
                          <a:effectLst/>
                        </a:rPr>
                        <a:t>180</a:t>
                      </a:r>
                      <a:endParaRPr lang="en-US" altLang="ja-JP" sz="2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400" u="none" strike="noStrike">
                          <a:effectLst/>
                        </a:rPr>
                        <a:t>290</a:t>
                      </a:r>
                      <a:endParaRPr lang="en-US" altLang="ja-JP" sz="2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400" u="none" strike="noStrike">
                          <a:effectLst/>
                        </a:rPr>
                        <a:t>300</a:t>
                      </a:r>
                      <a:endParaRPr lang="en-US" altLang="ja-JP" sz="2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400" u="none" strike="noStrike">
                          <a:effectLst/>
                        </a:rPr>
                        <a:t>315</a:t>
                      </a:r>
                      <a:endParaRPr lang="en-US" altLang="ja-JP" sz="2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400" u="none" strike="noStrike">
                          <a:effectLst/>
                        </a:rPr>
                        <a:t>1085</a:t>
                      </a:r>
                      <a:endParaRPr lang="en-US" altLang="ja-JP" sz="2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391533019"/>
                  </a:ext>
                </a:extLst>
              </a:tr>
              <a:tr h="609600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2400" u="none" strike="noStrike">
                          <a:effectLst/>
                        </a:rPr>
                        <a:t>東海</a:t>
                      </a:r>
                      <a:endParaRPr lang="ja-JP" altLang="en-US" sz="2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400" u="none" strike="noStrike">
                          <a:effectLst/>
                        </a:rPr>
                        <a:t>100</a:t>
                      </a:r>
                      <a:endParaRPr lang="en-US" altLang="ja-JP" sz="2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400" u="none" strike="noStrike">
                          <a:effectLst/>
                        </a:rPr>
                        <a:t>120</a:t>
                      </a:r>
                      <a:endParaRPr lang="en-US" altLang="ja-JP" sz="2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400" u="none" strike="noStrike">
                          <a:effectLst/>
                        </a:rPr>
                        <a:t>165</a:t>
                      </a:r>
                      <a:endParaRPr lang="en-US" altLang="ja-JP" sz="2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400" u="none" strike="noStrike">
                          <a:effectLst/>
                        </a:rPr>
                        <a:t>168</a:t>
                      </a:r>
                      <a:endParaRPr lang="en-US" altLang="ja-JP" sz="2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400" u="none" strike="noStrike">
                          <a:effectLst/>
                        </a:rPr>
                        <a:t>553</a:t>
                      </a:r>
                      <a:endParaRPr lang="en-US" altLang="ja-JP" sz="2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404374523"/>
                  </a:ext>
                </a:extLst>
              </a:tr>
              <a:tr h="609600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2400" u="none" strike="noStrike">
                          <a:effectLst/>
                        </a:rPr>
                        <a:t>合計</a:t>
                      </a:r>
                      <a:endParaRPr lang="ja-JP" altLang="en-US" sz="2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400" u="none" strike="noStrike">
                          <a:effectLst/>
                        </a:rPr>
                        <a:t>510</a:t>
                      </a:r>
                      <a:endParaRPr lang="en-US" altLang="ja-JP" sz="2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400" u="none" strike="noStrike">
                          <a:effectLst/>
                        </a:rPr>
                        <a:t>685</a:t>
                      </a:r>
                      <a:endParaRPr lang="en-US" altLang="ja-JP" sz="2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400" u="none" strike="noStrike">
                          <a:effectLst/>
                        </a:rPr>
                        <a:t>785</a:t>
                      </a:r>
                      <a:endParaRPr lang="en-US" altLang="ja-JP" sz="2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400" u="none" strike="noStrike">
                          <a:effectLst/>
                        </a:rPr>
                        <a:t>888</a:t>
                      </a:r>
                      <a:endParaRPr lang="en-US" altLang="ja-JP" sz="2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400" u="none" strike="noStrike" dirty="0">
                          <a:effectLst/>
                        </a:rPr>
                        <a:t>2868</a:t>
                      </a:r>
                      <a:endParaRPr lang="en-US" altLang="ja-JP" sz="2400" b="0" i="0" u="none" strike="noStrike" dirty="0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39451193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377517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売上の推移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6793010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視差">
  <a:themeElements>
    <a:clrScheme name="視差">
      <a:dk1>
        <a:sysClr val="windowText" lastClr="000000"/>
      </a:dk1>
      <a:lt1>
        <a:sysClr val="window" lastClr="FFFFFF"/>
      </a:lt1>
      <a:dk2>
        <a:srgbClr val="212121"/>
      </a:dk2>
      <a:lt2>
        <a:srgbClr val="CDD0D1"/>
      </a:lt2>
      <a:accent1>
        <a:srgbClr val="30ACEC"/>
      </a:accent1>
      <a:accent2>
        <a:srgbClr val="80C34F"/>
      </a:accent2>
      <a:accent3>
        <a:srgbClr val="E29D3E"/>
      </a:accent3>
      <a:accent4>
        <a:srgbClr val="D64A3B"/>
      </a:accent4>
      <a:accent5>
        <a:srgbClr val="D64787"/>
      </a:accent5>
      <a:accent6>
        <a:srgbClr val="A666E1"/>
      </a:accent6>
      <a:hlink>
        <a:srgbClr val="3085ED"/>
      </a:hlink>
      <a:folHlink>
        <a:srgbClr val="82B6F4"/>
      </a:folHlink>
    </a:clrScheme>
    <a:fontScheme name="視差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視差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04000"/>
              </a:schemeClr>
            </a:gs>
            <a:gs pos="100000">
              <a:schemeClr val="phClr">
                <a:tint val="8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2000"/>
              </a:schemeClr>
            </a:gs>
            <a:gs pos="100000">
              <a:schemeClr val="phClr"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rnd" cmpd="sng" algn="ctr">
          <a:solidFill>
            <a:schemeClr val="phClr">
              <a:tint val="6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6000" endPos="32000" dist="12700" dir="5400000" sy="-100000" rotWithShape="0"/>
          </a:effectLst>
        </a:effectStyle>
        <a:effectStyle>
          <a:effectLst>
            <a:outerShdw blurRad="38100" dist="25400" dir="5400000" rotWithShape="0">
              <a:srgbClr val="000000">
                <a:alpha val="6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254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6000"/>
                <a:satMod val="180000"/>
              </a:schemeClr>
              <a:schemeClr val="phClr">
                <a:tint val="80000"/>
                <a:satMod val="120000"/>
                <a:lumMod val="18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allax" id="{3388167B-A2EB-4685-9635-1831D9AEF8C4}" vid="{4F7A876A-7598-49CA-AFC8-8EDA2551E4A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TM03457496[[fn=視差]]</Template>
  <TotalTime>109</TotalTime>
  <Words>50</Words>
  <Application>Microsoft Office PowerPoint</Application>
  <PresentationFormat>ワイド画面</PresentationFormat>
  <Paragraphs>39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8" baseType="lpstr">
      <vt:lpstr>HGｺﾞｼｯｸM</vt:lpstr>
      <vt:lpstr>游ゴシック</vt:lpstr>
      <vt:lpstr>Arial</vt:lpstr>
      <vt:lpstr>Corbel</vt:lpstr>
      <vt:lpstr>視差</vt:lpstr>
      <vt:lpstr>営業戦略会議</vt:lpstr>
      <vt:lpstr>過去4年間売上</vt:lpstr>
      <vt:lpstr>売上の推移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営業戦略会議</dc:title>
  <dc:creator>毎日太郎</dc:creator>
  <cp:lastModifiedBy>毎日太郎</cp:lastModifiedBy>
  <cp:revision>10</cp:revision>
  <dcterms:created xsi:type="dcterms:W3CDTF">2016-06-05T09:06:15Z</dcterms:created>
  <dcterms:modified xsi:type="dcterms:W3CDTF">2016-07-20T09:00:43Z</dcterms:modified>
</cp:coreProperties>
</file>