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93" r:id="rId3"/>
    <p:sldId id="295" r:id="rId4"/>
    <p:sldId id="27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676" autoAdjust="0"/>
  </p:normalViewPr>
  <p:slideViewPr>
    <p:cSldViewPr snapToGrid="0">
      <p:cViewPr varScale="1">
        <p:scale>
          <a:sx n="68" d="100"/>
          <a:sy n="68" d="100"/>
        </p:scale>
        <p:origin x="46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顧客クレーム件数の推移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対面（窓口）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250</c:v>
                </c:pt>
                <c:pt idx="1">
                  <c:v>235</c:v>
                </c:pt>
                <c:pt idx="2">
                  <c:v>200</c:v>
                </c:pt>
                <c:pt idx="3">
                  <c:v>189</c:v>
                </c:pt>
                <c:pt idx="4">
                  <c:v>215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A1-4851-892C-9CB72EF1F1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電話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468</c:v>
                </c:pt>
                <c:pt idx="1">
                  <c:v>521</c:v>
                </c:pt>
                <c:pt idx="2">
                  <c:v>513</c:v>
                </c:pt>
                <c:pt idx="3">
                  <c:v>578</c:v>
                </c:pt>
                <c:pt idx="4">
                  <c:v>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A1-4851-892C-9CB72EF1F1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メール（文書）</c:v>
                </c:pt>
              </c:strCache>
            </c:strRef>
          </c:tx>
          <c:spPr>
            <a:ln w="666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68</c:v>
                </c:pt>
                <c:pt idx="3">
                  <c:v>167</c:v>
                </c:pt>
                <c:pt idx="4">
                  <c:v>245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A1-4851-892C-9CB72EF1F14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37562168"/>
        <c:axId val="537562496"/>
      </c:lineChart>
      <c:catAx>
        <c:axId val="537562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496"/>
        <c:crosses val="autoZero"/>
        <c:auto val="1"/>
        <c:lblAlgn val="ctr"/>
        <c:lblOffset val="100"/>
        <c:noMultiLvlLbl val="0"/>
      </c:catAx>
      <c:valAx>
        <c:axId val="537562496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3EE36D-70A3-48CC-B6CA-179B345F9168}" type="doc">
      <dgm:prSet loTypeId="urn:microsoft.com/office/officeart/2005/8/layout/arrow2" loCatId="process" qsTypeId="urn:microsoft.com/office/officeart/2005/8/quickstyle/simple1" qsCatId="simple" csTypeId="urn:microsoft.com/office/officeart/2005/8/colors/accent3_2" csCatId="accent3" phldr="1"/>
      <dgm:spPr/>
    </dgm:pt>
    <dgm:pt modelId="{E56ACFE0-D02E-4046-84B6-959C4B06D2CD}">
      <dgm:prSet phldrT="[テキスト]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000" b="1" cap="none" spc="0" dirty="0">
              <a:ln/>
              <a:solidFill>
                <a:schemeClr val="accent3"/>
              </a:solidFill>
              <a:effectLst/>
            </a:rPr>
            <a:t>不満足</a:t>
          </a:r>
        </a:p>
      </dgm:t>
    </dgm:pt>
    <dgm:pt modelId="{DE6D54B1-E24D-4ED0-A7D1-E4AFE3B54C81}" type="par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9F235731-01F9-48A9-9C88-C8735A58EAB7}" type="sib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59AF8279-37CF-484B-B3DE-F894D2BFA4B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400" b="1" cap="none" spc="0" dirty="0">
              <a:ln/>
              <a:solidFill>
                <a:schemeClr val="accent3"/>
              </a:solidFill>
              <a:effectLst/>
            </a:rPr>
            <a:t>満足</a:t>
          </a:r>
        </a:p>
      </dgm:t>
    </dgm:pt>
    <dgm:pt modelId="{AC799028-2ABC-4BBE-BE00-4F12FAA75C3D}" type="par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BD11DA24-F499-405C-8018-A8A934134C61}" type="sib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29E11CDB-DC25-486C-A638-89D3834B905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800" b="1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cap="none" spc="0" dirty="0">
            <a:ln/>
            <a:solidFill>
              <a:srgbClr val="FF0000"/>
            </a:solidFill>
            <a:effectLst/>
          </a:endParaRPr>
        </a:p>
      </dgm:t>
    </dgm:pt>
    <dgm:pt modelId="{94EB494A-5D7C-4F74-860D-C55C9E7F0981}" type="par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2A310BD2-56DD-480D-B94E-4C53091F5984}" type="sib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776E0598-F770-48F1-8337-33D202B1F5A0}">
      <dgm:prSet custT="1"/>
      <dgm:spPr/>
      <dgm:t>
        <a:bodyPr/>
        <a:lstStyle/>
        <a:p>
          <a:r>
            <a:rPr kumimoji="1" lang="ja-JP" altLang="en-US" sz="2800" dirty="0"/>
            <a:t>期待はずれ</a:t>
          </a:r>
        </a:p>
      </dgm:t>
    </dgm:pt>
    <dgm:pt modelId="{BBD4A120-AFA4-4326-852B-72D18135FFB5}" type="par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44C5537A-0AA2-4DF2-9E19-C0D70948BCFC}" type="sib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0A340A17-63DF-4F88-9721-95A8DD956186}">
      <dgm:prSet custT="1"/>
      <dgm:spPr/>
      <dgm:t>
        <a:bodyPr/>
        <a:lstStyle/>
        <a:p>
          <a:r>
            <a:rPr kumimoji="1" lang="ja-JP" altLang="en-US" sz="2800" dirty="0"/>
            <a:t>期待どおり</a:t>
          </a:r>
        </a:p>
      </dgm:t>
    </dgm:pt>
    <dgm:pt modelId="{5BDA7D99-C232-4211-9744-00EF716BE133}" type="par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F3E9909C-62C3-4935-BEE2-5D6B1E2D8894}" type="sib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A2700739-5BEB-4C15-85B1-4AB2F5EE5186}">
      <dgm:prSet custT="1"/>
      <dgm:spPr/>
      <dgm:t>
        <a:bodyPr/>
        <a:lstStyle/>
        <a:p>
          <a:r>
            <a:rPr kumimoji="1" lang="ja-JP" altLang="en-US" sz="2800" dirty="0"/>
            <a:t>期待以上の結果</a:t>
          </a:r>
          <a:endParaRPr kumimoji="1" lang="en-US" altLang="ja-JP" sz="2800" dirty="0"/>
        </a:p>
      </dgm:t>
    </dgm:pt>
    <dgm:pt modelId="{325B5FE8-E382-4525-87F8-7DF00926F10B}" type="par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8FBF5CAB-6591-4B31-A026-BBFC9396C6C0}" type="sib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A7B23776-2109-477D-8B43-338B62F44C4C}" type="pres">
      <dgm:prSet presAssocID="{A03EE36D-70A3-48CC-B6CA-179B345F9168}" presName="arrowDiagram" presStyleCnt="0">
        <dgm:presLayoutVars>
          <dgm:chMax val="5"/>
          <dgm:dir/>
          <dgm:resizeHandles val="exact"/>
        </dgm:presLayoutVars>
      </dgm:prSet>
      <dgm:spPr/>
    </dgm:pt>
    <dgm:pt modelId="{0171C293-4135-496A-89C3-FA2BDAD2AB30}" type="pres">
      <dgm:prSet presAssocID="{A03EE36D-70A3-48CC-B6CA-179B345F9168}" presName="arrow" presStyleLbl="bgShp" presStyleIdx="0" presStyleCnt="1" custScaleX="122820"/>
      <dgm:spPr/>
    </dgm:pt>
    <dgm:pt modelId="{54B3C389-378D-4054-827D-B384F73C3EA0}" type="pres">
      <dgm:prSet presAssocID="{A03EE36D-70A3-48CC-B6CA-179B345F9168}" presName="arrowDiagram3" presStyleCnt="0"/>
      <dgm:spPr/>
    </dgm:pt>
    <dgm:pt modelId="{251E4688-8C03-4D19-A9C0-DE657F9A987C}" type="pres">
      <dgm:prSet presAssocID="{E56ACFE0-D02E-4046-84B6-959C4B06D2CD}" presName="bullet3a" presStyleLbl="node1" presStyleIdx="0" presStyleCnt="3"/>
      <dgm:spPr/>
    </dgm:pt>
    <dgm:pt modelId="{623DCC8F-07A1-43A9-B1B6-275BF37F9A29}" type="pres">
      <dgm:prSet presAssocID="{E56ACFE0-D02E-4046-84B6-959C4B06D2CD}" presName="textBox3a" presStyleLbl="revTx" presStyleIdx="0" presStyleCnt="3" custScaleX="145072" custScaleY="95191" custLinFactNeighborX="1559" custLinFactNeighborY="5029">
        <dgm:presLayoutVars>
          <dgm:bulletEnabled val="1"/>
        </dgm:presLayoutVars>
      </dgm:prSet>
      <dgm:spPr/>
    </dgm:pt>
    <dgm:pt modelId="{64C5E0C3-4DE7-4D65-8D62-B9E077BED110}" type="pres">
      <dgm:prSet presAssocID="{59AF8279-37CF-484B-B3DE-F894D2BFA4B9}" presName="bullet3b" presStyleLbl="node1" presStyleIdx="1" presStyleCnt="3"/>
      <dgm:spPr/>
    </dgm:pt>
    <dgm:pt modelId="{F7EB0B1F-B4F6-4EEE-9BDA-6097C753129C}" type="pres">
      <dgm:prSet presAssocID="{59AF8279-37CF-484B-B3DE-F894D2BFA4B9}" presName="textBox3b" presStyleLbl="revTx" presStyleIdx="1" presStyleCnt="3" custScaleX="177144" custScaleY="87489" custLinFactNeighborX="30281" custLinFactNeighborY="534">
        <dgm:presLayoutVars>
          <dgm:bulletEnabled val="1"/>
        </dgm:presLayoutVars>
      </dgm:prSet>
      <dgm:spPr/>
    </dgm:pt>
    <dgm:pt modelId="{D7A610E9-8DC9-46AA-BD06-EF73D1FABC6A}" type="pres">
      <dgm:prSet presAssocID="{29E11CDB-DC25-486C-A638-89D3834B9059}" presName="bullet3c" presStyleLbl="node1" presStyleIdx="2" presStyleCnt="3"/>
      <dgm:spPr/>
    </dgm:pt>
    <dgm:pt modelId="{26AE8945-5BD8-4B4B-936F-4F07F88F3822}" type="pres">
      <dgm:prSet presAssocID="{29E11CDB-DC25-486C-A638-89D3834B9059}" presName="textBox3c" presStyleLbl="revTx" presStyleIdx="2" presStyleCnt="3" custScaleX="177350" custLinFactNeighborX="32549" custLinFactNeighborY="418">
        <dgm:presLayoutVars>
          <dgm:bulletEnabled val="1"/>
        </dgm:presLayoutVars>
      </dgm:prSet>
      <dgm:spPr/>
    </dgm:pt>
  </dgm:ptLst>
  <dgm:cxnLst>
    <dgm:cxn modelId="{32DB5653-BC63-4575-81FA-8B72D5808F59}" srcId="{A03EE36D-70A3-48CC-B6CA-179B345F9168}" destId="{59AF8279-37CF-484B-B3DE-F894D2BFA4B9}" srcOrd="1" destOrd="0" parTransId="{AC799028-2ABC-4BBE-BE00-4F12FAA75C3D}" sibTransId="{BD11DA24-F499-405C-8018-A8A934134C61}"/>
    <dgm:cxn modelId="{AF67182F-DD99-4ECA-B4A8-21BF155C8EB9}" srcId="{29E11CDB-DC25-486C-A638-89D3834B9059}" destId="{A2700739-5BEB-4C15-85B1-4AB2F5EE5186}" srcOrd="0" destOrd="0" parTransId="{325B5FE8-E382-4525-87F8-7DF00926F10B}" sibTransId="{8FBF5CAB-6591-4B31-A026-BBFC9396C6C0}"/>
    <dgm:cxn modelId="{56646741-9E23-480E-B296-A3D7DF85DCDD}" type="presOf" srcId="{A2700739-5BEB-4C15-85B1-4AB2F5EE5186}" destId="{26AE8945-5BD8-4B4B-936F-4F07F88F3822}" srcOrd="0" destOrd="1" presId="urn:microsoft.com/office/officeart/2005/8/layout/arrow2"/>
    <dgm:cxn modelId="{38181739-46F9-422B-B02C-3F0C6CC9D53C}" type="presOf" srcId="{776E0598-F770-48F1-8337-33D202B1F5A0}" destId="{623DCC8F-07A1-43A9-B1B6-275BF37F9A29}" srcOrd="0" destOrd="1" presId="urn:microsoft.com/office/officeart/2005/8/layout/arrow2"/>
    <dgm:cxn modelId="{6909C1CC-3B38-48A6-B106-CA417FE3D38C}" type="presOf" srcId="{0A340A17-63DF-4F88-9721-95A8DD956186}" destId="{F7EB0B1F-B4F6-4EEE-9BDA-6097C753129C}" srcOrd="0" destOrd="1" presId="urn:microsoft.com/office/officeart/2005/8/layout/arrow2"/>
    <dgm:cxn modelId="{52F330D8-3CA4-4BFF-90A5-E612B08986D3}" type="presOf" srcId="{59AF8279-37CF-484B-B3DE-F894D2BFA4B9}" destId="{F7EB0B1F-B4F6-4EEE-9BDA-6097C753129C}" srcOrd="0" destOrd="0" presId="urn:microsoft.com/office/officeart/2005/8/layout/arrow2"/>
    <dgm:cxn modelId="{3D8CEDC5-B39D-42A7-8918-3C6B74A34DB2}" type="presOf" srcId="{A03EE36D-70A3-48CC-B6CA-179B345F9168}" destId="{A7B23776-2109-477D-8B43-338B62F44C4C}" srcOrd="0" destOrd="0" presId="urn:microsoft.com/office/officeart/2005/8/layout/arrow2"/>
    <dgm:cxn modelId="{AB5F73D2-74BB-4917-ACF3-57D44726919E}" type="presOf" srcId="{E56ACFE0-D02E-4046-84B6-959C4B06D2CD}" destId="{623DCC8F-07A1-43A9-B1B6-275BF37F9A29}" srcOrd="0" destOrd="0" presId="urn:microsoft.com/office/officeart/2005/8/layout/arrow2"/>
    <dgm:cxn modelId="{C771FB28-A451-46A7-B324-9E660A4DF672}" srcId="{A03EE36D-70A3-48CC-B6CA-179B345F9168}" destId="{E56ACFE0-D02E-4046-84B6-959C4B06D2CD}" srcOrd="0" destOrd="0" parTransId="{DE6D54B1-E24D-4ED0-A7D1-E4AFE3B54C81}" sibTransId="{9F235731-01F9-48A9-9C88-C8735A58EAB7}"/>
    <dgm:cxn modelId="{96348CBB-25EC-47B0-8B38-B7684AE30E8F}" srcId="{A03EE36D-70A3-48CC-B6CA-179B345F9168}" destId="{29E11CDB-DC25-486C-A638-89D3834B9059}" srcOrd="2" destOrd="0" parTransId="{94EB494A-5D7C-4F74-860D-C55C9E7F0981}" sibTransId="{2A310BD2-56DD-480D-B94E-4C53091F5984}"/>
    <dgm:cxn modelId="{9A09E58C-8A4E-4748-90D0-2C376236F1B4}" type="presOf" srcId="{29E11CDB-DC25-486C-A638-89D3834B9059}" destId="{26AE8945-5BD8-4B4B-936F-4F07F88F3822}" srcOrd="0" destOrd="0" presId="urn:microsoft.com/office/officeart/2005/8/layout/arrow2"/>
    <dgm:cxn modelId="{4FC6254F-E55B-4B47-9AEC-12B60008B334}" srcId="{E56ACFE0-D02E-4046-84B6-959C4B06D2CD}" destId="{776E0598-F770-48F1-8337-33D202B1F5A0}" srcOrd="0" destOrd="0" parTransId="{BBD4A120-AFA4-4326-852B-72D18135FFB5}" sibTransId="{44C5537A-0AA2-4DF2-9E19-C0D70948BCFC}"/>
    <dgm:cxn modelId="{B0698732-160D-46CA-8B96-80F4038D65CE}" srcId="{59AF8279-37CF-484B-B3DE-F894D2BFA4B9}" destId="{0A340A17-63DF-4F88-9721-95A8DD956186}" srcOrd="0" destOrd="0" parTransId="{5BDA7D99-C232-4211-9744-00EF716BE133}" sibTransId="{F3E9909C-62C3-4935-BEE2-5D6B1E2D8894}"/>
    <dgm:cxn modelId="{C8A0BF35-97FF-4796-8868-DCB2E2BBA931}" type="presParOf" srcId="{A7B23776-2109-477D-8B43-338B62F44C4C}" destId="{0171C293-4135-496A-89C3-FA2BDAD2AB30}" srcOrd="0" destOrd="0" presId="urn:microsoft.com/office/officeart/2005/8/layout/arrow2"/>
    <dgm:cxn modelId="{924ED6B7-A438-48FB-81CA-1A1B9C7C0628}" type="presParOf" srcId="{A7B23776-2109-477D-8B43-338B62F44C4C}" destId="{54B3C389-378D-4054-827D-B384F73C3EA0}" srcOrd="1" destOrd="0" presId="urn:microsoft.com/office/officeart/2005/8/layout/arrow2"/>
    <dgm:cxn modelId="{8BCD8C44-5A0B-4CEA-B1FF-7336E8E62EB7}" type="presParOf" srcId="{54B3C389-378D-4054-827D-B384F73C3EA0}" destId="{251E4688-8C03-4D19-A9C0-DE657F9A987C}" srcOrd="0" destOrd="0" presId="urn:microsoft.com/office/officeart/2005/8/layout/arrow2"/>
    <dgm:cxn modelId="{C2EADD89-B920-4025-97E8-51BD05955A6C}" type="presParOf" srcId="{54B3C389-378D-4054-827D-B384F73C3EA0}" destId="{623DCC8F-07A1-43A9-B1B6-275BF37F9A29}" srcOrd="1" destOrd="0" presId="urn:microsoft.com/office/officeart/2005/8/layout/arrow2"/>
    <dgm:cxn modelId="{623E3048-76A8-407D-B670-E72BDDB9D4CC}" type="presParOf" srcId="{54B3C389-378D-4054-827D-B384F73C3EA0}" destId="{64C5E0C3-4DE7-4D65-8D62-B9E077BED110}" srcOrd="2" destOrd="0" presId="urn:microsoft.com/office/officeart/2005/8/layout/arrow2"/>
    <dgm:cxn modelId="{D27751ED-5B86-492A-960F-66D169B6ABB7}" type="presParOf" srcId="{54B3C389-378D-4054-827D-B384F73C3EA0}" destId="{F7EB0B1F-B4F6-4EEE-9BDA-6097C753129C}" srcOrd="3" destOrd="0" presId="urn:microsoft.com/office/officeart/2005/8/layout/arrow2"/>
    <dgm:cxn modelId="{B3B9D168-AB71-4475-992C-7B41C2BEC1C7}" type="presParOf" srcId="{54B3C389-378D-4054-827D-B384F73C3EA0}" destId="{D7A610E9-8DC9-46AA-BD06-EF73D1FABC6A}" srcOrd="4" destOrd="0" presId="urn:microsoft.com/office/officeart/2005/8/layout/arrow2"/>
    <dgm:cxn modelId="{78148E16-711D-47F1-AB42-FD948EDADE54}" type="presParOf" srcId="{54B3C389-378D-4054-827D-B384F73C3EA0}" destId="{26AE8945-5BD8-4B4B-936F-4F07F88F382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1C293-4135-496A-89C3-FA2BDAD2AB30}">
      <dsp:nvSpPr>
        <dsp:cNvPr id="0" name=""/>
        <dsp:cNvSpPr/>
      </dsp:nvSpPr>
      <dsp:spPr>
        <a:xfrm>
          <a:off x="1538860" y="0"/>
          <a:ext cx="9140783" cy="465151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E4688-8C03-4D19-A9C0-DE657F9A987C}">
      <dsp:nvSpPr>
        <dsp:cNvPr id="0" name=""/>
        <dsp:cNvSpPr/>
      </dsp:nvSpPr>
      <dsp:spPr>
        <a:xfrm>
          <a:off x="3333228" y="3210474"/>
          <a:ext cx="193502" cy="1935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3DCC8F-07A1-43A9-B1B6-275BF37F9A29}">
      <dsp:nvSpPr>
        <dsp:cNvPr id="0" name=""/>
        <dsp:cNvSpPr/>
      </dsp:nvSpPr>
      <dsp:spPr>
        <a:xfrm>
          <a:off x="3066221" y="3371873"/>
          <a:ext cx="2515670" cy="1279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000" b="1" kern="1200" cap="none" spc="0" dirty="0">
              <a:ln/>
              <a:solidFill>
                <a:schemeClr val="accent3"/>
              </a:solidFill>
              <a:effectLst/>
            </a:rPr>
            <a:t>不満足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期待はずれ</a:t>
          </a:r>
        </a:p>
      </dsp:txBody>
      <dsp:txXfrm>
        <a:off x="3066221" y="3371873"/>
        <a:ext cx="2515670" cy="1279640"/>
      </dsp:txXfrm>
    </dsp:sp>
    <dsp:sp modelId="{64C5E0C3-4DE7-4D65-8D62-B9E077BED110}">
      <dsp:nvSpPr>
        <dsp:cNvPr id="0" name=""/>
        <dsp:cNvSpPr/>
      </dsp:nvSpPr>
      <dsp:spPr>
        <a:xfrm>
          <a:off x="5041264" y="1946193"/>
          <a:ext cx="349793" cy="3497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EB0B1F-B4F6-4EEE-9BDA-6097C753129C}">
      <dsp:nvSpPr>
        <dsp:cNvPr id="0" name=""/>
        <dsp:cNvSpPr/>
      </dsp:nvSpPr>
      <dsp:spPr>
        <a:xfrm>
          <a:off x="5068069" y="2292893"/>
          <a:ext cx="3164113" cy="2213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349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400" b="1" kern="1200" cap="none" spc="0" dirty="0">
              <a:ln/>
              <a:solidFill>
                <a:schemeClr val="accent3"/>
              </a:solidFill>
              <a:effectLst/>
            </a:rPr>
            <a:t>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期待どおり</a:t>
          </a:r>
        </a:p>
      </dsp:txBody>
      <dsp:txXfrm>
        <a:off x="5068069" y="2292893"/>
        <a:ext cx="3164113" cy="2213842"/>
      </dsp:txXfrm>
    </dsp:sp>
    <dsp:sp modelId="{D7A610E9-8DC9-46AA-BD06-EF73D1FABC6A}">
      <dsp:nvSpPr>
        <dsp:cNvPr id="0" name=""/>
        <dsp:cNvSpPr/>
      </dsp:nvSpPr>
      <dsp:spPr>
        <a:xfrm>
          <a:off x="7095372" y="1176833"/>
          <a:ext cx="483757" cy="4837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E8945-5BD8-4B4B-936F-4F07F88F3822}">
      <dsp:nvSpPr>
        <dsp:cNvPr id="0" name=""/>
        <dsp:cNvSpPr/>
      </dsp:nvSpPr>
      <dsp:spPr>
        <a:xfrm>
          <a:off x="7227830" y="1418711"/>
          <a:ext cx="3167792" cy="3232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800" b="1" kern="1200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kern="1200" cap="none" spc="0" dirty="0">
            <a:ln/>
            <a:solidFill>
              <a:srgbClr val="FF0000"/>
            </a:solidFill>
            <a:effectLst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期待以上の結果</a:t>
          </a:r>
          <a:endParaRPr kumimoji="1" lang="en-US" altLang="ja-JP" sz="2800" kern="1200" dirty="0"/>
        </a:p>
      </dsp:txBody>
      <dsp:txXfrm>
        <a:off x="7227830" y="1418711"/>
        <a:ext cx="3167792" cy="3232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DF54F-B6F1-4341-A179-F9113B7A616E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62-271E-4AB6-A177-9ED98C3BC9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476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47EC0-742E-4347-888B-730790C7F1CD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E64CD-80FF-4278-867B-282E730855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90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このデータは、とある企業の、お問い合わせの中からクレームに関する件数の統計データです。</a:t>
            </a:r>
            <a:endParaRPr kumimoji="1" lang="en-US" altLang="ja-JP" dirty="0"/>
          </a:p>
          <a:p>
            <a:r>
              <a:rPr kumimoji="1" lang="ja-JP" altLang="en-US" dirty="0"/>
              <a:t>ご覧のとおり、対面や電話によるクレームは、増減があるものの、さほど大きな変化はありません。</a:t>
            </a:r>
            <a:endParaRPr kumimoji="1" lang="en-US" altLang="ja-JP" dirty="0"/>
          </a:p>
          <a:p>
            <a:r>
              <a:rPr kumimoji="1" lang="ja-JP" altLang="en-US" dirty="0"/>
              <a:t>ただ、メールによるクレームは、最近５年だけを見てもかなり増えています。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だからこそ、いま、メール対応力に力を入れなければならないことが分かると思います。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578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82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675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455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4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5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24" y="286604"/>
            <a:ext cx="10748356" cy="478168"/>
          </a:xfrm>
        </p:spPr>
        <p:txBody>
          <a:bodyPr>
            <a:noAutofit/>
          </a:bodyPr>
          <a:lstStyle>
            <a:lvl1pPr marL="0">
              <a:defRPr sz="32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26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72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72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12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38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64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66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3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583680"/>
            <a:ext cx="121920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550680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262" y="286604"/>
            <a:ext cx="10723418" cy="478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262" y="855667"/>
            <a:ext cx="11321934" cy="548678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9136" y="6583680"/>
            <a:ext cx="3220416" cy="241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550680"/>
            <a:ext cx="4822804" cy="274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79975" y="655147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32262" y="764772"/>
            <a:ext cx="107802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図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641" y="54276"/>
            <a:ext cx="1000265" cy="628738"/>
          </a:xfrm>
          <a:prstGeom prst="rect">
            <a:avLst/>
          </a:prstGeom>
        </p:spPr>
      </p:pic>
      <p:sp>
        <p:nvSpPr>
          <p:cNvPr id="13" name="Rectangle 8"/>
          <p:cNvSpPr/>
          <p:nvPr userDrawn="1"/>
        </p:nvSpPr>
        <p:spPr>
          <a:xfrm>
            <a:off x="0" y="-18478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992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200" kern="1200" spc="-5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5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altLang="ja-JP" sz="7200" dirty="0"/>
            </a:br>
            <a:r>
              <a:rPr lang="ja-JP" altLang="en-US" sz="54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文書力パワーアップ</a:t>
            </a:r>
            <a:r>
              <a:rPr lang="ja-JP" altLang="en-US" sz="5400" dirty="0"/>
              <a:t>セミナー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メール対応力の強化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09760" y="5565065"/>
            <a:ext cx="2715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0070C0"/>
                </a:solidFill>
              </a:rPr>
              <a:t>エヌ・プラス・カンパニー</a:t>
            </a:r>
            <a:endParaRPr kumimoji="1" lang="en-US" altLang="ja-JP" sz="2000" dirty="0">
              <a:solidFill>
                <a:srgbClr val="0070C0"/>
              </a:solidFill>
            </a:endParaRPr>
          </a:p>
          <a:p>
            <a:r>
              <a:rPr kumimoji="1" lang="ja-JP" altLang="en-US" sz="2000" dirty="0">
                <a:solidFill>
                  <a:srgbClr val="0070C0"/>
                </a:solidFill>
              </a:rPr>
              <a:t>野々山　美紀</a:t>
            </a:r>
          </a:p>
        </p:txBody>
      </p:sp>
    </p:spTree>
    <p:extLst>
      <p:ext uri="{BB962C8B-B14F-4D97-AF65-F5344CB8AC3E}">
        <p14:creationId xmlns:p14="http://schemas.microsoft.com/office/powerpoint/2010/main" val="29554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1-1	</a:t>
            </a:r>
            <a:r>
              <a:rPr lang="ja-JP" altLang="en-US" sz="2800" dirty="0"/>
              <a:t>お客様の声はどこからくるのか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77859"/>
              </p:ext>
            </p:extLst>
          </p:nvPr>
        </p:nvGraphicFramePr>
        <p:xfrm>
          <a:off x="1033671" y="1696280"/>
          <a:ext cx="10720180" cy="464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コンテンツ プレースホルダー 26"/>
          <p:cNvSpPr txBox="1">
            <a:spLocks/>
          </p:cNvSpPr>
          <p:nvPr/>
        </p:nvSpPr>
        <p:spPr bwMode="auto">
          <a:xfrm>
            <a:off x="467243" y="871864"/>
            <a:ext cx="8001000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メールによる顧客対応が増えている</a:t>
            </a:r>
          </a:p>
        </p:txBody>
      </p:sp>
    </p:spTree>
    <p:extLst>
      <p:ext uri="{BB962C8B-B14F-4D97-AF65-F5344CB8AC3E}">
        <p14:creationId xmlns:p14="http://schemas.microsoft.com/office/powerpoint/2010/main" val="1768744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1-2	</a:t>
            </a:r>
            <a:r>
              <a:rPr lang="ja-JP" altLang="en-US" sz="2800" dirty="0"/>
              <a:t>カスタマロイヤリティの醸成で永久顧客を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85701"/>
              </p:ext>
            </p:extLst>
          </p:nvPr>
        </p:nvGraphicFramePr>
        <p:xfrm>
          <a:off x="-1550504" y="1815547"/>
          <a:ext cx="12218504" cy="4651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コンテンツ プレースホルダー 26"/>
          <p:cNvSpPr txBox="1">
            <a:spLocks/>
          </p:cNvSpPr>
          <p:nvPr/>
        </p:nvSpPr>
        <p:spPr bwMode="auto">
          <a:xfrm>
            <a:off x="484827" y="862217"/>
            <a:ext cx="11035644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他社と差別化した“感動応対”でカスタマロイヤリティ（顧客愛顧心）を醸成する</a:t>
            </a:r>
          </a:p>
        </p:txBody>
      </p:sp>
      <p:sp>
        <p:nvSpPr>
          <p:cNvPr id="6" name="楕円 5"/>
          <p:cNvSpPr/>
          <p:nvPr/>
        </p:nvSpPr>
        <p:spPr>
          <a:xfrm>
            <a:off x="8707206" y="1128946"/>
            <a:ext cx="3246259" cy="32462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カスタマ</a:t>
            </a:r>
            <a:endParaRPr kumimoji="1" lang="en-US" altLang="ja-JP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ロイヤリティー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（顧客愛顧心）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766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加算記号 9"/>
          <p:cNvSpPr/>
          <p:nvPr/>
        </p:nvSpPr>
        <p:spPr>
          <a:xfrm>
            <a:off x="5391663" y="2437553"/>
            <a:ext cx="1429636" cy="1391077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526185" y="1693092"/>
            <a:ext cx="43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kern="100" dirty="0">
                <a:ea typeface="HG創英角ｺﾞｼｯｸUB"/>
                <a:cs typeface="Times New Roman"/>
              </a:rPr>
              <a:t>感情を伝える力</a:t>
            </a:r>
            <a:endParaRPr lang="en-US" altLang="ja-JP" sz="2800" kern="100" dirty="0">
              <a:ea typeface="HG創英角ｺﾞｼｯｸUB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「感謝の表明」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「不満への共感・謝罪」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「相手に合わせた文章表現」</a:t>
            </a:r>
            <a:endParaRPr lang="ja-JP" altLang="en-US" kern="100" dirty="0">
              <a:ea typeface="ＭＳ 明朝"/>
              <a:cs typeface="Times New Roman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6185" y="1152937"/>
            <a:ext cx="1151879" cy="290057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1-4	</a:t>
            </a:r>
            <a:r>
              <a:rPr lang="ja-JP" altLang="en-US" sz="2800" dirty="0"/>
              <a:t>メール対応に必要なスキルと留意点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9888" indent="-469888" defTabSz="457189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</a:pPr>
            <a:r>
              <a:rPr lang="ja-JP" altLang="en-US" sz="2400" kern="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メール対応は感情面と事実面のサポートが要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Copyright</a:t>
            </a:r>
            <a:r>
              <a:rPr lang="ja-JP" altLang="en-US">
                <a:solidFill>
                  <a:srgbClr val="000000"/>
                </a:solidFill>
              </a:rPr>
              <a:t>（</a:t>
            </a:r>
            <a:r>
              <a:rPr lang="en-US" altLang="ja-JP">
                <a:solidFill>
                  <a:srgbClr val="000000"/>
                </a:solidFill>
              </a:rPr>
              <a:t>c</a:t>
            </a:r>
            <a:r>
              <a:rPr lang="ja-JP" altLang="en-US">
                <a:solidFill>
                  <a:srgbClr val="000000"/>
                </a:solidFill>
              </a:rPr>
              <a:t>）</a:t>
            </a:r>
            <a:r>
              <a:rPr lang="en-US" altLang="ja-JP">
                <a:solidFill>
                  <a:srgbClr val="000000"/>
                </a:solidFill>
              </a:rPr>
              <a:t>Miki</a:t>
            </a:r>
            <a:r>
              <a:rPr lang="ja-JP" altLang="en-US">
                <a:solidFill>
                  <a:srgbClr val="000000"/>
                </a:solidFill>
              </a:rPr>
              <a:t>　</a:t>
            </a:r>
            <a:r>
              <a:rPr lang="en-US" altLang="ja-JP">
                <a:solidFill>
                  <a:srgbClr val="000000"/>
                </a:solidFill>
              </a:rPr>
              <a:t>Nonoyama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C926E-7D4E-4AE0-8799-851888B38138}" type="slidenum">
              <a:rPr lang="en-US" altLang="ja-JP" smtClean="0">
                <a:solidFill>
                  <a:srgbClr val="000000"/>
                </a:solidFill>
              </a:rPr>
              <a:pPr/>
              <a:t>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6445883" y="1693092"/>
            <a:ext cx="43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kern="100" dirty="0">
                <a:ea typeface="HG創英角ｺﾞｼｯｸUB"/>
                <a:cs typeface="Times New Roman"/>
              </a:rPr>
              <a:t>情報を伝える力</a:t>
            </a:r>
            <a:endParaRPr lang="ja-JP" altLang="en-US" sz="20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「論理的な表現」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「簡潔な説明」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「最適な解決策提示」</a:t>
            </a:r>
            <a:endParaRPr lang="ja-JP" altLang="en-US" kern="100" dirty="0">
              <a:ea typeface="ＭＳ 明朝"/>
              <a:cs typeface="Times New Roman"/>
            </a:endParaRPr>
          </a:p>
        </p:txBody>
      </p:sp>
      <p:sp>
        <p:nvSpPr>
          <p:cNvPr id="8" name="ホームベース 7"/>
          <p:cNvSpPr/>
          <p:nvPr/>
        </p:nvSpPr>
        <p:spPr>
          <a:xfrm>
            <a:off x="1526185" y="4781324"/>
            <a:ext cx="4320000" cy="1440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kern="100" spc="-151" dirty="0">
                <a:ea typeface="ＭＳ ゴシック"/>
                <a:cs typeface="Times New Roman"/>
              </a:rPr>
              <a:t>コミュニケーション力</a:t>
            </a:r>
            <a:endParaRPr lang="en-US" altLang="ja-JP" sz="2400" b="1" kern="100" spc="-151" dirty="0">
              <a:ea typeface="ＭＳ ゴシック"/>
              <a:cs typeface="Times New Roman"/>
            </a:endParaRPr>
          </a:p>
          <a:p>
            <a:pPr algn="ctr"/>
            <a:r>
              <a:rPr lang="ja-JP" altLang="en-US" sz="2400" b="1" kern="100" dirty="0">
                <a:ea typeface="ＭＳ ゴシック"/>
                <a:cs typeface="Times New Roman"/>
              </a:rPr>
              <a:t>文章力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9" name="ホームベース 8"/>
          <p:cNvSpPr/>
          <p:nvPr/>
        </p:nvSpPr>
        <p:spPr>
          <a:xfrm flipH="1">
            <a:off x="6445883" y="4737770"/>
            <a:ext cx="4320000" cy="1440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業務知識</a:t>
            </a:r>
            <a:endParaRPr lang="en-US" altLang="ja-JP" sz="2400" b="1" kern="100" dirty="0">
              <a:ea typeface="ＭＳ ゴシック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問題解決力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156" y="1023086"/>
            <a:ext cx="1198819" cy="316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58373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2418</TotalTime>
  <Words>216</Words>
  <Application>Microsoft Office PowerPoint</Application>
  <PresentationFormat>ワイド画面</PresentationFormat>
  <Paragraphs>43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8" baseType="lpstr">
      <vt:lpstr>HGPｺﾞｼｯｸE</vt:lpstr>
      <vt:lpstr>HGP創英角ｺﾞｼｯｸUB</vt:lpstr>
      <vt:lpstr>HGｺﾞｼｯｸE</vt:lpstr>
      <vt:lpstr>HG丸ｺﾞｼｯｸM-PRO</vt:lpstr>
      <vt:lpstr>HG創英角ｺﾞｼｯｸUB</vt:lpstr>
      <vt:lpstr>ＭＳ ゴシック</vt:lpstr>
      <vt:lpstr>ＭＳ 明朝</vt:lpstr>
      <vt:lpstr>游ゴシック</vt:lpstr>
      <vt:lpstr>Calibri</vt:lpstr>
      <vt:lpstr>Franklin Gothic Book</vt:lpstr>
      <vt:lpstr>Franklin Gothic Medium</vt:lpstr>
      <vt:lpstr>Times New Roman</vt:lpstr>
      <vt:lpstr>Wingdings</vt:lpstr>
      <vt:lpstr>レトロスペクト</vt:lpstr>
      <vt:lpstr> 文書力パワーアップセミナー</vt:lpstr>
      <vt:lpstr>1-1 お客様の声はどこからくるのか</vt:lpstr>
      <vt:lpstr>1-2 カスタマロイヤリティの醸成で永久顧客を</vt:lpstr>
      <vt:lpstr>1-4 メール対応に必要なスキルと留意点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N-Plus@企業セミナー</dc:title>
  <dc:creator>野々山美紀</dc:creator>
  <cp:lastModifiedBy>毎日太郎</cp:lastModifiedBy>
  <cp:revision>56</cp:revision>
  <dcterms:created xsi:type="dcterms:W3CDTF">2016-05-07T18:46:41Z</dcterms:created>
  <dcterms:modified xsi:type="dcterms:W3CDTF">2016-07-19T22:14:04Z</dcterms:modified>
</cp:coreProperties>
</file>